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Agrandir" panose="020B0604020202020204" charset="0"/>
      <p:regular r:id="rId20"/>
    </p:embeddedFont>
    <p:embeddedFont>
      <p:font typeface="Agrandir Bold" panose="020B0604020202020204" charset="0"/>
      <p:regular r:id="rId21"/>
    </p:embeddedFont>
    <p:embeddedFont>
      <p:font typeface="Canva Sans" panose="020B0604020202020204" charset="0"/>
      <p:regular r:id="rId22"/>
    </p:embeddedFont>
    <p:embeddedFont>
      <p:font typeface="League Spartan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1" d="100"/>
          <a:sy n="101" d="100"/>
        </p:scale>
        <p:origin x="65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40587" y="5046029"/>
            <a:ext cx="3889119" cy="6380485"/>
            <a:chOff x="0" y="0"/>
            <a:chExt cx="1024295" cy="16804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4295" cy="1680457"/>
            </a:xfrm>
            <a:custGeom>
              <a:avLst/>
              <a:gdLst/>
              <a:ahLst/>
              <a:cxnLst/>
              <a:rect l="l" t="t" r="r" b="b"/>
              <a:pathLst>
                <a:path w="1024295" h="1680457">
                  <a:moveTo>
                    <a:pt x="0" y="0"/>
                  </a:moveTo>
                  <a:lnTo>
                    <a:pt x="1024295" y="0"/>
                  </a:lnTo>
                  <a:lnTo>
                    <a:pt x="1024295" y="1680457"/>
                  </a:lnTo>
                  <a:lnTo>
                    <a:pt x="0" y="1680457"/>
                  </a:lnTo>
                  <a:close/>
                </a:path>
              </a:pathLst>
            </a:custGeom>
            <a:solidFill>
              <a:srgbClr val="E1E2E1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24295" cy="17185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01310" y="1345755"/>
            <a:ext cx="341587" cy="3700274"/>
            <a:chOff x="0" y="0"/>
            <a:chExt cx="89965" cy="9745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01310" y="5240971"/>
            <a:ext cx="341587" cy="3700274"/>
            <a:chOff x="0" y="0"/>
            <a:chExt cx="89965" cy="9745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5400000">
            <a:off x="7769020" y="295160"/>
            <a:ext cx="47625" cy="9127710"/>
            <a:chOff x="0" y="0"/>
            <a:chExt cx="12543" cy="240400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543" cy="2404006"/>
            </a:xfrm>
            <a:custGeom>
              <a:avLst/>
              <a:gdLst/>
              <a:ahLst/>
              <a:cxnLst/>
              <a:rect l="l" t="t" r="r" b="b"/>
              <a:pathLst>
                <a:path w="12543" h="2404006">
                  <a:moveTo>
                    <a:pt x="0" y="0"/>
                  </a:moveTo>
                  <a:lnTo>
                    <a:pt x="12543" y="0"/>
                  </a:lnTo>
                  <a:lnTo>
                    <a:pt x="12543" y="2404006"/>
                  </a:lnTo>
                  <a:lnTo>
                    <a:pt x="0" y="2404006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2543" cy="2442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228977" y="1724089"/>
            <a:ext cx="9381746" cy="2905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32"/>
              </a:lnSpc>
            </a:pPr>
            <a:r>
              <a:rPr lang="en-US" sz="9300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ULTRA-BULLET</a:t>
            </a:r>
          </a:p>
          <a:p>
            <a:pPr algn="l">
              <a:lnSpc>
                <a:spcPts val="11532"/>
              </a:lnSpc>
            </a:pPr>
            <a:r>
              <a:rPr lang="en-US" sz="9300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CHESS CLOCK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28977" y="4983796"/>
            <a:ext cx="7720305" cy="1972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34363A"/>
                </a:solidFill>
                <a:latin typeface="Agrandir Bold"/>
                <a:ea typeface="Agrandir Bold"/>
                <a:cs typeface="Agrandir Bold"/>
                <a:sym typeface="Agrandir Bold"/>
              </a:rPr>
              <a:t>LOGDSGN</a:t>
            </a:r>
          </a:p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34363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Project Presentation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28977" y="7621080"/>
            <a:ext cx="5091957" cy="1320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John Carlo Cheng Roa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Nirah Delfin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Julio Luis Gabriel Ticzon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338948" y="-846813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285043" y="8494926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8798" y="8494926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1000125"/>
            <a:ext cx="8545065" cy="996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BRIEF DESCRIPTION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615608"/>
            <a:ext cx="16230600" cy="287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An Ultra-Bullet Digital Chess Clock is a two-player sequential countdown timer designed with sequential and combinational logic. The circuit features a 1 Hz clock generator, a 74LS74-based player turn state register, 74LS08 gating logic, 74LS192 synchronous BCD countdown counters (9 to 0), 74LS47 decoder/drivers with 7-segment displays, and terminal count alarm buzzers.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08403" y="5700351"/>
            <a:ext cx="4777620" cy="6380485"/>
            <a:chOff x="0" y="0"/>
            <a:chExt cx="1258303" cy="16804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8303" cy="1680457"/>
            </a:xfrm>
            <a:custGeom>
              <a:avLst/>
              <a:gdLst/>
              <a:ahLst/>
              <a:cxnLst/>
              <a:rect l="l" t="t" r="r" b="b"/>
              <a:pathLst>
                <a:path w="1258303" h="1680457">
                  <a:moveTo>
                    <a:pt x="0" y="0"/>
                  </a:moveTo>
                  <a:lnTo>
                    <a:pt x="1258303" y="0"/>
                  </a:lnTo>
                  <a:lnTo>
                    <a:pt x="1258303" y="1680457"/>
                  </a:lnTo>
                  <a:lnTo>
                    <a:pt x="0" y="1680457"/>
                  </a:lnTo>
                  <a:close/>
                </a:path>
              </a:pathLst>
            </a:custGeom>
            <a:solidFill>
              <a:srgbClr val="E1E2E1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8303" cy="17185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4580106" y="-161295"/>
            <a:ext cx="47625" cy="7150438"/>
            <a:chOff x="0" y="0"/>
            <a:chExt cx="12543" cy="1883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43" cy="1883243"/>
            </a:xfrm>
            <a:custGeom>
              <a:avLst/>
              <a:gdLst/>
              <a:ahLst/>
              <a:cxnLst/>
              <a:rect l="l" t="t" r="r" b="b"/>
              <a:pathLst>
                <a:path w="12543" h="1883243">
                  <a:moveTo>
                    <a:pt x="0" y="0"/>
                  </a:moveTo>
                  <a:lnTo>
                    <a:pt x="12543" y="0"/>
                  </a:lnTo>
                  <a:lnTo>
                    <a:pt x="12543" y="1883243"/>
                  </a:lnTo>
                  <a:lnTo>
                    <a:pt x="0" y="1883243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543" cy="1921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06602" y="1028700"/>
            <a:ext cx="3889119" cy="564910"/>
            <a:chOff x="0" y="0"/>
            <a:chExt cx="1024295" cy="1487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48783"/>
            </a:xfrm>
            <a:custGeom>
              <a:avLst/>
              <a:gdLst/>
              <a:ahLst/>
              <a:cxnLst/>
              <a:rect l="l" t="t" r="r" b="b"/>
              <a:pathLst>
                <a:path w="1024295" h="148783">
                  <a:moveTo>
                    <a:pt x="0" y="0"/>
                  </a:moveTo>
                  <a:lnTo>
                    <a:pt x="1024295" y="0"/>
                  </a:lnTo>
                  <a:lnTo>
                    <a:pt x="1024295" y="148783"/>
                  </a:lnTo>
                  <a:lnTo>
                    <a:pt x="0" y="148783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186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679642" y="1028700"/>
            <a:ext cx="3889119" cy="564910"/>
            <a:chOff x="0" y="0"/>
            <a:chExt cx="1024295" cy="14878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4295" cy="148783"/>
            </a:xfrm>
            <a:custGeom>
              <a:avLst/>
              <a:gdLst/>
              <a:ahLst/>
              <a:cxnLst/>
              <a:rect l="l" t="t" r="r" b="b"/>
              <a:pathLst>
                <a:path w="1024295" h="148783">
                  <a:moveTo>
                    <a:pt x="0" y="0"/>
                  </a:moveTo>
                  <a:lnTo>
                    <a:pt x="1024295" y="0"/>
                  </a:lnTo>
                  <a:lnTo>
                    <a:pt x="1024295" y="148783"/>
                  </a:lnTo>
                  <a:lnTo>
                    <a:pt x="0" y="148783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24295" cy="186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2166123"/>
            <a:ext cx="13979650" cy="996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COMPONENTS USED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780637"/>
            <a:ext cx="14702476" cy="5198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LM555CN / NE555: Astable multivibrator clock generator (1 Hz target)  </a:t>
            </a:r>
          </a:p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74LS74N: Dual D-Type Flip-Flop (Player-state toggle register)  </a:t>
            </a:r>
          </a:p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74LS08D: Quad 2-Input AND gates (Clock gating &amp; routing)  </a:t>
            </a:r>
          </a:p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74LS192N: Synchronous Up/Down BCD Counters  </a:t>
            </a:r>
          </a:p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74LS47N: BCD-to-7-Segment Decoder / Drivers</a:t>
            </a:r>
          </a:p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Outputs &amp; Passives: Common-anode 7-segment displays, active buzzers (200 Hz/5 V), 270Ω  segment current-limiting resistors, 10 kΩ pull-up resistor, and timing components (1 kΩ, 71.5 kΩ, 10 μF).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08403" y="5700351"/>
            <a:ext cx="4777620" cy="6380485"/>
            <a:chOff x="0" y="0"/>
            <a:chExt cx="1258303" cy="16804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8303" cy="1680457"/>
            </a:xfrm>
            <a:custGeom>
              <a:avLst/>
              <a:gdLst/>
              <a:ahLst/>
              <a:cxnLst/>
              <a:rect l="l" t="t" r="r" b="b"/>
              <a:pathLst>
                <a:path w="1258303" h="1680457">
                  <a:moveTo>
                    <a:pt x="0" y="0"/>
                  </a:moveTo>
                  <a:lnTo>
                    <a:pt x="1258303" y="0"/>
                  </a:lnTo>
                  <a:lnTo>
                    <a:pt x="1258303" y="1680457"/>
                  </a:lnTo>
                  <a:lnTo>
                    <a:pt x="0" y="1680457"/>
                  </a:lnTo>
                  <a:close/>
                </a:path>
              </a:pathLst>
            </a:custGeom>
            <a:solidFill>
              <a:srgbClr val="E1E2E1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8303" cy="17185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4580106" y="-161295"/>
            <a:ext cx="47625" cy="7150438"/>
            <a:chOff x="0" y="0"/>
            <a:chExt cx="12543" cy="1883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43" cy="1883243"/>
            </a:xfrm>
            <a:custGeom>
              <a:avLst/>
              <a:gdLst/>
              <a:ahLst/>
              <a:cxnLst/>
              <a:rect l="l" t="t" r="r" b="b"/>
              <a:pathLst>
                <a:path w="12543" h="1883243">
                  <a:moveTo>
                    <a:pt x="0" y="0"/>
                  </a:moveTo>
                  <a:lnTo>
                    <a:pt x="12543" y="0"/>
                  </a:lnTo>
                  <a:lnTo>
                    <a:pt x="12543" y="1883243"/>
                  </a:lnTo>
                  <a:lnTo>
                    <a:pt x="0" y="1883243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543" cy="1921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06602" y="1028700"/>
            <a:ext cx="3889119" cy="564910"/>
            <a:chOff x="0" y="0"/>
            <a:chExt cx="1024295" cy="1487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48783"/>
            </a:xfrm>
            <a:custGeom>
              <a:avLst/>
              <a:gdLst/>
              <a:ahLst/>
              <a:cxnLst/>
              <a:rect l="l" t="t" r="r" b="b"/>
              <a:pathLst>
                <a:path w="1024295" h="148783">
                  <a:moveTo>
                    <a:pt x="0" y="0"/>
                  </a:moveTo>
                  <a:lnTo>
                    <a:pt x="1024295" y="0"/>
                  </a:lnTo>
                  <a:lnTo>
                    <a:pt x="1024295" y="148783"/>
                  </a:lnTo>
                  <a:lnTo>
                    <a:pt x="0" y="148783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186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679642" y="1028700"/>
            <a:ext cx="3889119" cy="564910"/>
            <a:chOff x="0" y="0"/>
            <a:chExt cx="1024295" cy="14878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4295" cy="148783"/>
            </a:xfrm>
            <a:custGeom>
              <a:avLst/>
              <a:gdLst/>
              <a:ahLst/>
              <a:cxnLst/>
              <a:rect l="l" t="t" r="r" b="b"/>
              <a:pathLst>
                <a:path w="1024295" h="148783">
                  <a:moveTo>
                    <a:pt x="0" y="0"/>
                  </a:moveTo>
                  <a:lnTo>
                    <a:pt x="1024295" y="0"/>
                  </a:lnTo>
                  <a:lnTo>
                    <a:pt x="1024295" y="148783"/>
                  </a:lnTo>
                  <a:lnTo>
                    <a:pt x="0" y="148783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24295" cy="186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687515" y="3734874"/>
            <a:ext cx="8821785" cy="5745470"/>
          </a:xfrm>
          <a:custGeom>
            <a:avLst/>
            <a:gdLst/>
            <a:ahLst/>
            <a:cxnLst/>
            <a:rect l="l" t="t" r="r" b="b"/>
            <a:pathLst>
              <a:path w="8821785" h="5745470">
                <a:moveTo>
                  <a:pt x="0" y="0"/>
                </a:moveTo>
                <a:lnTo>
                  <a:pt x="8821785" y="0"/>
                </a:lnTo>
                <a:lnTo>
                  <a:pt x="8821785" y="5745470"/>
                </a:lnTo>
                <a:lnTo>
                  <a:pt x="0" y="57454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5" name="Freeform 15"/>
          <p:cNvSpPr/>
          <p:nvPr/>
        </p:nvSpPr>
        <p:spPr>
          <a:xfrm>
            <a:off x="640615" y="3734874"/>
            <a:ext cx="7926608" cy="5974159"/>
          </a:xfrm>
          <a:custGeom>
            <a:avLst/>
            <a:gdLst/>
            <a:ahLst/>
            <a:cxnLst/>
            <a:rect l="l" t="t" r="r" b="b"/>
            <a:pathLst>
              <a:path w="7926608" h="5974159">
                <a:moveTo>
                  <a:pt x="0" y="0"/>
                </a:moveTo>
                <a:lnTo>
                  <a:pt x="7926608" y="0"/>
                </a:lnTo>
                <a:lnTo>
                  <a:pt x="7926608" y="5974159"/>
                </a:lnTo>
                <a:lnTo>
                  <a:pt x="0" y="59741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8" name="TextBox 18"/>
          <p:cNvSpPr txBox="1"/>
          <p:nvPr/>
        </p:nvSpPr>
        <p:spPr>
          <a:xfrm>
            <a:off x="1028700" y="2175648"/>
            <a:ext cx="14738785" cy="848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20"/>
              </a:lnSpc>
            </a:pPr>
            <a:r>
              <a:rPr lang="en-US" sz="5500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CIRCUIT SCHEMATIC &amp; BLOCK DIAGRAM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08403" y="5700351"/>
            <a:ext cx="4777620" cy="6380485"/>
            <a:chOff x="0" y="0"/>
            <a:chExt cx="1258303" cy="16804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8303" cy="1680457"/>
            </a:xfrm>
            <a:custGeom>
              <a:avLst/>
              <a:gdLst/>
              <a:ahLst/>
              <a:cxnLst/>
              <a:rect l="l" t="t" r="r" b="b"/>
              <a:pathLst>
                <a:path w="1258303" h="1680457">
                  <a:moveTo>
                    <a:pt x="0" y="0"/>
                  </a:moveTo>
                  <a:lnTo>
                    <a:pt x="1258303" y="0"/>
                  </a:lnTo>
                  <a:lnTo>
                    <a:pt x="1258303" y="1680457"/>
                  </a:lnTo>
                  <a:lnTo>
                    <a:pt x="0" y="1680457"/>
                  </a:lnTo>
                  <a:close/>
                </a:path>
              </a:pathLst>
            </a:custGeom>
            <a:solidFill>
              <a:srgbClr val="E1E2E1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8303" cy="17185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4580106" y="-161295"/>
            <a:ext cx="47625" cy="7150438"/>
            <a:chOff x="0" y="0"/>
            <a:chExt cx="12543" cy="1883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43" cy="1883243"/>
            </a:xfrm>
            <a:custGeom>
              <a:avLst/>
              <a:gdLst/>
              <a:ahLst/>
              <a:cxnLst/>
              <a:rect l="l" t="t" r="r" b="b"/>
              <a:pathLst>
                <a:path w="12543" h="1883243">
                  <a:moveTo>
                    <a:pt x="0" y="0"/>
                  </a:moveTo>
                  <a:lnTo>
                    <a:pt x="12543" y="0"/>
                  </a:lnTo>
                  <a:lnTo>
                    <a:pt x="12543" y="1883243"/>
                  </a:lnTo>
                  <a:lnTo>
                    <a:pt x="0" y="1883243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543" cy="1921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06602" y="1028700"/>
            <a:ext cx="3889119" cy="564910"/>
            <a:chOff x="0" y="0"/>
            <a:chExt cx="1024295" cy="1487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48783"/>
            </a:xfrm>
            <a:custGeom>
              <a:avLst/>
              <a:gdLst/>
              <a:ahLst/>
              <a:cxnLst/>
              <a:rect l="l" t="t" r="r" b="b"/>
              <a:pathLst>
                <a:path w="1024295" h="148783">
                  <a:moveTo>
                    <a:pt x="0" y="0"/>
                  </a:moveTo>
                  <a:lnTo>
                    <a:pt x="1024295" y="0"/>
                  </a:lnTo>
                  <a:lnTo>
                    <a:pt x="1024295" y="148783"/>
                  </a:lnTo>
                  <a:lnTo>
                    <a:pt x="0" y="148783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186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679642" y="1028700"/>
            <a:ext cx="3889119" cy="564910"/>
            <a:chOff x="0" y="0"/>
            <a:chExt cx="1024295" cy="14878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4295" cy="148783"/>
            </a:xfrm>
            <a:custGeom>
              <a:avLst/>
              <a:gdLst/>
              <a:ahLst/>
              <a:cxnLst/>
              <a:rect l="l" t="t" r="r" b="b"/>
              <a:pathLst>
                <a:path w="1024295" h="148783">
                  <a:moveTo>
                    <a:pt x="0" y="0"/>
                  </a:moveTo>
                  <a:lnTo>
                    <a:pt x="1024295" y="0"/>
                  </a:lnTo>
                  <a:lnTo>
                    <a:pt x="1024295" y="148783"/>
                  </a:lnTo>
                  <a:lnTo>
                    <a:pt x="0" y="148783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24295" cy="1868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2175648"/>
            <a:ext cx="16743973" cy="820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2"/>
              </a:lnSpc>
            </a:pPr>
            <a:r>
              <a:rPr lang="en-US" sz="5300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HARDWARE OPTIMIZATION &amp; ADDED FEATURES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780637"/>
            <a:ext cx="14702476" cy="5198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Noise Margin Optimization: Active-LOW switch with 10 kΩ pull-up guarantees VIN(HIGH) = 4.8 V ≥ 2.0 V with a high noise margin of NMH= 2.8 V and NML= 0.8 V.</a:t>
            </a:r>
          </a:p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Fan-Out &amp; Drive Safety: 74LS08 gate drives only 1 counter pin (ILOAD = 20 μA), utilizing only 5% of maximum TTL drive capacity (N = 20).</a:t>
            </a:r>
          </a:p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Timing &amp; Propagation Margins: Total path propagation delay (tpd≈40 ns) gives a 99.99996% timing margin relative to the 1 s clock period, eliminating race conditions. </a:t>
            </a:r>
          </a:p>
          <a:p>
            <a:pPr marL="582933" lvl="1" indent="-291467" algn="l">
              <a:lnSpc>
                <a:spcPts val="5130"/>
              </a:lnSpc>
              <a:buFont typeface="Arial"/>
              <a:buChar char="•"/>
            </a:pPr>
            <a:r>
              <a:rPr lang="en-US" sz="2700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 Display Current Limiting: Rseg = 270Ω safely restricts sink current to 9.63 mA per segment (PR = 25 mW &lt;&lt; 250 mW rating).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338948" y="-846813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285043" y="8494926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8798" y="8494926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1000125"/>
            <a:ext cx="8545065" cy="996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DATA &amp; RESULTS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8550" y="3245596"/>
            <a:ext cx="16091053" cy="3605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4630" lvl="1" indent="-432315" algn="l">
              <a:lnSpc>
                <a:spcPts val="5606"/>
              </a:lnSpc>
              <a:buFont typeface="Arial"/>
              <a:buChar char="•"/>
            </a:pPr>
            <a:r>
              <a:rPr lang="en-US" sz="4004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Functional simulations were tested in Falstad. </a:t>
            </a:r>
          </a:p>
          <a:p>
            <a:pPr marL="864630" lvl="1" indent="-432315" algn="l">
              <a:lnSpc>
                <a:spcPts val="5606"/>
              </a:lnSpc>
              <a:buFont typeface="Arial"/>
              <a:buChar char="•"/>
            </a:pPr>
            <a:r>
              <a:rPr lang="en-US" sz="4004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Integrated validation was tested in Multisim</a:t>
            </a:r>
          </a:p>
          <a:p>
            <a:pPr marL="864630" lvl="1" indent="-432315" algn="l">
              <a:lnSpc>
                <a:spcPts val="5606"/>
              </a:lnSpc>
              <a:buFont typeface="Arial"/>
              <a:buChar char="•"/>
            </a:pPr>
            <a:r>
              <a:rPr lang="en-US" sz="4004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Main section tested: clock, player-state register, clock routing, counter/display, and alarm </a:t>
            </a:r>
          </a:p>
          <a:p>
            <a:pPr marL="864630" lvl="1" indent="-432315" algn="l">
              <a:lnSpc>
                <a:spcPts val="5606"/>
              </a:lnSpc>
              <a:buFont typeface="Arial"/>
              <a:buChar char="•"/>
            </a:pPr>
            <a:r>
              <a:rPr lang="en-US" sz="4004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Goal: verify that the chess clock works as a complete system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11383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851432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58956" y="851432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28700" y="1687609"/>
            <a:ext cx="6616104" cy="8314670"/>
          </a:xfrm>
          <a:custGeom>
            <a:avLst/>
            <a:gdLst/>
            <a:ahLst/>
            <a:cxnLst/>
            <a:rect l="l" t="t" r="r" b="b"/>
            <a:pathLst>
              <a:path w="6616104" h="8314670">
                <a:moveTo>
                  <a:pt x="0" y="0"/>
                </a:moveTo>
                <a:lnTo>
                  <a:pt x="6616104" y="0"/>
                </a:lnTo>
                <a:lnTo>
                  <a:pt x="6616104" y="8314671"/>
                </a:lnTo>
                <a:lnTo>
                  <a:pt x="0" y="83146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17" r="-69856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2" name="TextBox 12"/>
          <p:cNvSpPr txBox="1"/>
          <p:nvPr/>
        </p:nvSpPr>
        <p:spPr>
          <a:xfrm>
            <a:off x="9144000" y="1525684"/>
            <a:ext cx="7807113" cy="547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u="sng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Figure 4.6A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Produced a stable periodic clock signal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Output voltage: around 0 V to 4.811 V/ 5 V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Integrated frequency: 0.7652 Hz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Timing deviation was noted, but the clock still worked as the system timing source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29601" y="416346"/>
            <a:ext cx="13961408" cy="917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3"/>
              </a:lnSpc>
            </a:pPr>
            <a:r>
              <a:rPr lang="en-US" sz="6002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NE555/LM555 CLOCK GENERATOR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727782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963029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9008" y="963029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75441" y="1953856"/>
            <a:ext cx="8135965" cy="3891517"/>
          </a:xfrm>
          <a:custGeom>
            <a:avLst/>
            <a:gdLst/>
            <a:ahLst/>
            <a:cxnLst/>
            <a:rect l="l" t="t" r="r" b="b"/>
            <a:pathLst>
              <a:path w="8135965" h="3891517">
                <a:moveTo>
                  <a:pt x="0" y="0"/>
                </a:moveTo>
                <a:lnTo>
                  <a:pt x="8135964" y="0"/>
                </a:lnTo>
                <a:lnTo>
                  <a:pt x="8135964" y="3891517"/>
                </a:lnTo>
                <a:lnTo>
                  <a:pt x="0" y="38915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2" name="Freeform 12"/>
          <p:cNvSpPr/>
          <p:nvPr/>
        </p:nvSpPr>
        <p:spPr>
          <a:xfrm>
            <a:off x="9435438" y="2810167"/>
            <a:ext cx="8192012" cy="3035206"/>
          </a:xfrm>
          <a:custGeom>
            <a:avLst/>
            <a:gdLst/>
            <a:ahLst/>
            <a:cxnLst/>
            <a:rect l="l" t="t" r="r" b="b"/>
            <a:pathLst>
              <a:path w="8192012" h="3035206">
                <a:moveTo>
                  <a:pt x="0" y="0"/>
                </a:moveTo>
                <a:lnTo>
                  <a:pt x="8192012" y="0"/>
                </a:lnTo>
                <a:lnTo>
                  <a:pt x="8192012" y="3035206"/>
                </a:lnTo>
                <a:lnTo>
                  <a:pt x="0" y="3035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PH"/>
          </a:p>
        </p:txBody>
      </p:sp>
      <p:sp>
        <p:nvSpPr>
          <p:cNvPr id="15" name="TextBox 15"/>
          <p:cNvSpPr txBox="1"/>
          <p:nvPr/>
        </p:nvSpPr>
        <p:spPr>
          <a:xfrm>
            <a:off x="527384" y="337248"/>
            <a:ext cx="14520749" cy="996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5"/>
              </a:lnSpc>
            </a:pPr>
            <a:r>
              <a:rPr lang="en-US" sz="6399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PLAYER-STATE REGISTER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5441" y="6791001"/>
            <a:ext cx="12108468" cy="2467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6"/>
              </a:lnSpc>
            </a:pPr>
            <a:r>
              <a:rPr lang="en-US" sz="3397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74LS74 D flip-flop toggles active player </a:t>
            </a:r>
          </a:p>
          <a:p>
            <a:pPr marL="733455" lvl="1" indent="-366727" algn="l">
              <a:lnSpc>
                <a:spcPts val="4756"/>
              </a:lnSpc>
              <a:buFont typeface="Arial"/>
              <a:buChar char="•"/>
            </a:pPr>
            <a:r>
              <a:rPr lang="en-US" sz="3397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Q = 1 means Player 1 active</a:t>
            </a:r>
          </a:p>
          <a:p>
            <a:pPr marL="733455" lvl="1" indent="-366727" algn="l">
              <a:lnSpc>
                <a:spcPts val="4756"/>
              </a:lnSpc>
              <a:buFont typeface="Arial"/>
              <a:buChar char="•"/>
            </a:pPr>
            <a:r>
              <a:rPr lang="en-US" sz="3397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Q = 0 means Player 2 active </a:t>
            </a:r>
          </a:p>
          <a:p>
            <a:pPr algn="l">
              <a:lnSpc>
                <a:spcPts val="4756"/>
              </a:lnSpc>
            </a:pPr>
            <a:r>
              <a:rPr lang="en-US" sz="3397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Each button/rising edge switches the active player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7384" y="5862631"/>
            <a:ext cx="1749296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Figure 4.2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11383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963029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9008" y="963029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031074" y="2259972"/>
            <a:ext cx="8228226" cy="2046720"/>
          </a:xfrm>
          <a:custGeom>
            <a:avLst/>
            <a:gdLst/>
            <a:ahLst/>
            <a:cxnLst/>
            <a:rect l="l" t="t" r="r" b="b"/>
            <a:pathLst>
              <a:path w="8228226" h="2046720">
                <a:moveTo>
                  <a:pt x="0" y="0"/>
                </a:moveTo>
                <a:lnTo>
                  <a:pt x="8228226" y="0"/>
                </a:lnTo>
                <a:lnTo>
                  <a:pt x="8228226" y="2046720"/>
                </a:lnTo>
                <a:lnTo>
                  <a:pt x="0" y="2046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PH"/>
          </a:p>
        </p:txBody>
      </p:sp>
      <p:sp>
        <p:nvSpPr>
          <p:cNvPr id="12" name="Freeform 12"/>
          <p:cNvSpPr/>
          <p:nvPr/>
        </p:nvSpPr>
        <p:spPr>
          <a:xfrm>
            <a:off x="610985" y="2259972"/>
            <a:ext cx="7246069" cy="3441056"/>
          </a:xfrm>
          <a:custGeom>
            <a:avLst/>
            <a:gdLst/>
            <a:ahLst/>
            <a:cxnLst/>
            <a:rect l="l" t="t" r="r" b="b"/>
            <a:pathLst>
              <a:path w="7246069" h="3441056">
                <a:moveTo>
                  <a:pt x="0" y="0"/>
                </a:moveTo>
                <a:lnTo>
                  <a:pt x="7246069" y="0"/>
                </a:lnTo>
                <a:lnTo>
                  <a:pt x="7246069" y="3441056"/>
                </a:lnTo>
                <a:lnTo>
                  <a:pt x="0" y="34410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13" name="Group 13"/>
          <p:cNvGrpSpPr/>
          <p:nvPr/>
        </p:nvGrpSpPr>
        <p:grpSpPr>
          <a:xfrm>
            <a:off x="15225475" y="82145"/>
            <a:ext cx="2033825" cy="2033825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 flipH="1"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4928504" y="0"/>
                    <a:pt x="6350000" y="1421496"/>
                    <a:pt x="6350000" y="3175000"/>
                  </a:cubicBezTo>
                  <a:cubicBezTo>
                    <a:pt x="6350000" y="4928504"/>
                    <a:pt x="4928504" y="6350000"/>
                    <a:pt x="3175000" y="6350000"/>
                  </a:cubicBezTo>
                  <a:cubicBezTo>
                    <a:pt x="1421496" y="6350000"/>
                    <a:pt x="0" y="4928504"/>
                    <a:pt x="0" y="3175000"/>
                  </a:cubicBezTo>
                  <a:cubicBezTo>
                    <a:pt x="0" y="1421496"/>
                    <a:pt x="1421496" y="0"/>
                    <a:pt x="3175000" y="0"/>
                  </a:cubicBezTo>
                  <a:close/>
                </a:path>
              </a:pathLst>
            </a:custGeom>
            <a:blipFill>
              <a:blip r:embed="rId4"/>
              <a:stretch>
                <a:fillRect l="-38888" r="-38888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74893" y="6418014"/>
            <a:ext cx="14364323" cy="2475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AND gates route the cllock to only one player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Player 1 active: CLK1 follows clock, CLK2 LOW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Player 2 active: CLK2 follows clock, CLK1 LOW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Prevents both timers from counting at the same time.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9601" y="416346"/>
            <a:ext cx="13961408" cy="917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3"/>
              </a:lnSpc>
            </a:pPr>
            <a:r>
              <a:rPr lang="en-US" sz="6002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CLOCK ROUTING AND GATING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11383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963029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9008" y="963029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74893" y="2032257"/>
            <a:ext cx="8111449" cy="4364171"/>
          </a:xfrm>
          <a:custGeom>
            <a:avLst/>
            <a:gdLst/>
            <a:ahLst/>
            <a:cxnLst/>
            <a:rect l="l" t="t" r="r" b="b"/>
            <a:pathLst>
              <a:path w="8111449" h="4364171">
                <a:moveTo>
                  <a:pt x="0" y="0"/>
                </a:moveTo>
                <a:lnTo>
                  <a:pt x="8111449" y="0"/>
                </a:lnTo>
                <a:lnTo>
                  <a:pt x="8111449" y="4364171"/>
                </a:lnTo>
                <a:lnTo>
                  <a:pt x="0" y="43641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13" r="-1613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2" name="Freeform 12"/>
          <p:cNvSpPr/>
          <p:nvPr/>
        </p:nvSpPr>
        <p:spPr>
          <a:xfrm>
            <a:off x="9033994" y="2032257"/>
            <a:ext cx="8225306" cy="4364171"/>
          </a:xfrm>
          <a:custGeom>
            <a:avLst/>
            <a:gdLst/>
            <a:ahLst/>
            <a:cxnLst/>
            <a:rect l="l" t="t" r="r" b="b"/>
            <a:pathLst>
              <a:path w="8225306" h="4364171">
                <a:moveTo>
                  <a:pt x="0" y="0"/>
                </a:moveTo>
                <a:lnTo>
                  <a:pt x="8225306" y="0"/>
                </a:lnTo>
                <a:lnTo>
                  <a:pt x="8225306" y="4364171"/>
                </a:lnTo>
                <a:lnTo>
                  <a:pt x="0" y="43641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5" name="TextBox 15"/>
          <p:cNvSpPr txBox="1"/>
          <p:nvPr/>
        </p:nvSpPr>
        <p:spPr>
          <a:xfrm>
            <a:off x="674893" y="6554350"/>
            <a:ext cx="14193235" cy="307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Counter output was decoded to seven-segment display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U/D LOW: count increases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U/D HIGH: count decreases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Falstad limitation: generic 4-bit counter wraps from 0000 to 1111, unlike actual 74LS192 BCD behavior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4485" y="425263"/>
            <a:ext cx="14624731" cy="815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</a:pPr>
            <a:r>
              <a:rPr lang="en-US" sz="5267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COUNTER AND SEVEN-SEGMENT DISPLAY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11383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963029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9008" y="963029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514613" y="2731308"/>
            <a:ext cx="8402344" cy="4609649"/>
          </a:xfrm>
          <a:custGeom>
            <a:avLst/>
            <a:gdLst/>
            <a:ahLst/>
            <a:cxnLst/>
            <a:rect l="l" t="t" r="r" b="b"/>
            <a:pathLst>
              <a:path w="8402344" h="4609649">
                <a:moveTo>
                  <a:pt x="0" y="0"/>
                </a:moveTo>
                <a:lnTo>
                  <a:pt x="8402345" y="0"/>
                </a:lnTo>
                <a:lnTo>
                  <a:pt x="8402345" y="4609649"/>
                </a:lnTo>
                <a:lnTo>
                  <a:pt x="0" y="46096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29" r="-2329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2" name="Freeform 12"/>
          <p:cNvSpPr/>
          <p:nvPr/>
        </p:nvSpPr>
        <p:spPr>
          <a:xfrm>
            <a:off x="9144000" y="2731308"/>
            <a:ext cx="8754814" cy="4609649"/>
          </a:xfrm>
          <a:custGeom>
            <a:avLst/>
            <a:gdLst/>
            <a:ahLst/>
            <a:cxnLst/>
            <a:rect l="l" t="t" r="r" b="b"/>
            <a:pathLst>
              <a:path w="8754814" h="4609649">
                <a:moveTo>
                  <a:pt x="0" y="0"/>
                </a:moveTo>
                <a:lnTo>
                  <a:pt x="8754814" y="0"/>
                </a:lnTo>
                <a:lnTo>
                  <a:pt x="8754814" y="4609649"/>
                </a:lnTo>
                <a:lnTo>
                  <a:pt x="0" y="4609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5" name="TextBox 15"/>
          <p:cNvSpPr txBox="1"/>
          <p:nvPr/>
        </p:nvSpPr>
        <p:spPr>
          <a:xfrm>
            <a:off x="414485" y="425263"/>
            <a:ext cx="14624731" cy="815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</a:pPr>
            <a:r>
              <a:rPr lang="en-US" sz="5267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COUNTER AND SEVEN-SEGMENT DISPLAY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11383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963029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9008" y="963029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449692" y="2209226"/>
            <a:ext cx="8694308" cy="4138729"/>
          </a:xfrm>
          <a:custGeom>
            <a:avLst/>
            <a:gdLst/>
            <a:ahLst/>
            <a:cxnLst/>
            <a:rect l="l" t="t" r="r" b="b"/>
            <a:pathLst>
              <a:path w="8694308" h="4138729">
                <a:moveTo>
                  <a:pt x="0" y="0"/>
                </a:moveTo>
                <a:lnTo>
                  <a:pt x="8694308" y="0"/>
                </a:lnTo>
                <a:lnTo>
                  <a:pt x="8694308" y="4138729"/>
                </a:lnTo>
                <a:lnTo>
                  <a:pt x="0" y="41387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2" name="Freeform 12"/>
          <p:cNvSpPr/>
          <p:nvPr/>
        </p:nvSpPr>
        <p:spPr>
          <a:xfrm>
            <a:off x="9502800" y="2209226"/>
            <a:ext cx="8617020" cy="4138729"/>
          </a:xfrm>
          <a:custGeom>
            <a:avLst/>
            <a:gdLst/>
            <a:ahLst/>
            <a:cxnLst/>
            <a:rect l="l" t="t" r="r" b="b"/>
            <a:pathLst>
              <a:path w="8617020" h="4138729">
                <a:moveTo>
                  <a:pt x="0" y="0"/>
                </a:moveTo>
                <a:lnTo>
                  <a:pt x="8617020" y="0"/>
                </a:lnTo>
                <a:lnTo>
                  <a:pt x="8617020" y="4138729"/>
                </a:lnTo>
                <a:lnTo>
                  <a:pt x="0" y="41387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5" name="TextBox 15"/>
          <p:cNvSpPr txBox="1"/>
          <p:nvPr/>
        </p:nvSpPr>
        <p:spPr>
          <a:xfrm>
            <a:off x="630232" y="7014195"/>
            <a:ext cx="14193235" cy="2475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Alarm activates only at counter output 0000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At display 0: alarm HIGH/ON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At display 3: alarm LOW/OFF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Confirms correct zero-detection behavior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4485" y="425263"/>
            <a:ext cx="14624731" cy="815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</a:pPr>
            <a:r>
              <a:rPr lang="en-US" sz="5267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TERMINAL COUNT AND ALARM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11383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963029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9008" y="963029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162298" y="1502384"/>
            <a:ext cx="11234623" cy="5552413"/>
          </a:xfrm>
          <a:custGeom>
            <a:avLst/>
            <a:gdLst/>
            <a:ahLst/>
            <a:cxnLst/>
            <a:rect l="l" t="t" r="r" b="b"/>
            <a:pathLst>
              <a:path w="11234623" h="5552413">
                <a:moveTo>
                  <a:pt x="0" y="0"/>
                </a:moveTo>
                <a:lnTo>
                  <a:pt x="11234623" y="0"/>
                </a:lnTo>
                <a:lnTo>
                  <a:pt x="11234623" y="5552413"/>
                </a:lnTo>
                <a:lnTo>
                  <a:pt x="0" y="5552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PH"/>
          </a:p>
        </p:txBody>
      </p:sp>
      <p:sp>
        <p:nvSpPr>
          <p:cNvPr id="12" name="TextBox 12"/>
          <p:cNvSpPr txBox="1"/>
          <p:nvPr/>
        </p:nvSpPr>
        <p:spPr>
          <a:xfrm>
            <a:off x="630232" y="7014195"/>
            <a:ext cx="14193235" cy="2475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Alarm activates only at counter output 0000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At display 0: alarm HIGH/ON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At display 3: alarm LOW/OFF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Confirms correct zero-detection behavior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4485" y="425263"/>
            <a:ext cx="14624731" cy="815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</a:pPr>
            <a:r>
              <a:rPr lang="en-US" sz="5267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TERMINAL COUNT AND ALARM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87644" y="9258300"/>
            <a:ext cx="3889119" cy="2878214"/>
            <a:chOff x="0" y="0"/>
            <a:chExt cx="1024295" cy="758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4295" cy="758048"/>
            </a:xfrm>
            <a:custGeom>
              <a:avLst/>
              <a:gdLst/>
              <a:ahLst/>
              <a:cxnLst/>
              <a:rect l="l" t="t" r="r" b="b"/>
              <a:pathLst>
                <a:path w="1024295" h="758048">
                  <a:moveTo>
                    <a:pt x="0" y="0"/>
                  </a:moveTo>
                  <a:lnTo>
                    <a:pt x="1024295" y="0"/>
                  </a:lnTo>
                  <a:lnTo>
                    <a:pt x="1024295" y="758048"/>
                  </a:lnTo>
                  <a:lnTo>
                    <a:pt x="0" y="758048"/>
                  </a:lnTo>
                  <a:close/>
                </a:path>
              </a:pathLst>
            </a:custGeom>
            <a:solidFill>
              <a:srgbClr val="E1E2E1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024295" cy="796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915860" y="-1849514"/>
            <a:ext cx="3889119" cy="2878214"/>
            <a:chOff x="0" y="0"/>
            <a:chExt cx="1024295" cy="7580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758048"/>
            </a:xfrm>
            <a:custGeom>
              <a:avLst/>
              <a:gdLst/>
              <a:ahLst/>
              <a:cxnLst/>
              <a:rect l="l" t="t" r="r" b="b"/>
              <a:pathLst>
                <a:path w="1024295" h="758048">
                  <a:moveTo>
                    <a:pt x="0" y="0"/>
                  </a:moveTo>
                  <a:lnTo>
                    <a:pt x="1024295" y="0"/>
                  </a:lnTo>
                  <a:lnTo>
                    <a:pt x="1024295" y="758048"/>
                  </a:lnTo>
                  <a:lnTo>
                    <a:pt x="0" y="758048"/>
                  </a:lnTo>
                  <a:close/>
                </a:path>
              </a:pathLst>
            </a:custGeom>
            <a:solidFill>
              <a:srgbClr val="E1E2E1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796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5992561"/>
            <a:ext cx="267923" cy="2902305"/>
            <a:chOff x="0" y="0"/>
            <a:chExt cx="89965" cy="9745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9047769"/>
            <a:ext cx="267923" cy="2902305"/>
            <a:chOff x="0" y="0"/>
            <a:chExt cx="89965" cy="9745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100312" y="1522046"/>
            <a:ext cx="267923" cy="2902305"/>
            <a:chOff x="0" y="0"/>
            <a:chExt cx="89965" cy="9745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100312" y="4577253"/>
            <a:ext cx="267923" cy="2902305"/>
            <a:chOff x="0" y="0"/>
            <a:chExt cx="89965" cy="97455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02168" y="2205793"/>
            <a:ext cx="15483663" cy="7573537"/>
            <a:chOff x="0" y="0"/>
            <a:chExt cx="1661723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661723" cy="812800"/>
            </a:xfrm>
            <a:custGeom>
              <a:avLst/>
              <a:gdLst/>
              <a:ahLst/>
              <a:cxnLst/>
              <a:rect l="l" t="t" r="r" b="b"/>
              <a:pathLst>
                <a:path w="1661723" h="812800">
                  <a:moveTo>
                    <a:pt x="11500" y="0"/>
                  </a:moveTo>
                  <a:lnTo>
                    <a:pt x="1650223" y="0"/>
                  </a:lnTo>
                  <a:cubicBezTo>
                    <a:pt x="1656574" y="0"/>
                    <a:pt x="1661723" y="5149"/>
                    <a:pt x="1661723" y="11500"/>
                  </a:cubicBezTo>
                  <a:lnTo>
                    <a:pt x="1661723" y="801300"/>
                  </a:lnTo>
                  <a:cubicBezTo>
                    <a:pt x="1661723" y="807651"/>
                    <a:pt x="1656574" y="812800"/>
                    <a:pt x="1650223" y="812800"/>
                  </a:cubicBezTo>
                  <a:lnTo>
                    <a:pt x="11500" y="812800"/>
                  </a:lnTo>
                  <a:cubicBezTo>
                    <a:pt x="5149" y="812800"/>
                    <a:pt x="0" y="807651"/>
                    <a:pt x="0" y="801300"/>
                  </a:cubicBezTo>
                  <a:lnTo>
                    <a:pt x="0" y="11500"/>
                  </a:lnTo>
                  <a:cubicBezTo>
                    <a:pt x="0" y="5149"/>
                    <a:pt x="5149" y="0"/>
                    <a:pt x="11500" y="0"/>
                  </a:cubicBezTo>
                  <a:close/>
                </a:path>
              </a:pathLst>
            </a:custGeom>
            <a:blipFill>
              <a:blip r:embed="rId2"/>
              <a:stretch>
                <a:fillRect t="-627" b="-14372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965087" y="1009665"/>
            <a:ext cx="9127217" cy="996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5"/>
              </a:lnSpc>
            </a:pPr>
            <a:r>
              <a:rPr lang="en-US" sz="6399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SIMULATION DETAILS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65087" y="1009665"/>
            <a:ext cx="8357827" cy="996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5"/>
              </a:lnSpc>
            </a:pPr>
            <a:r>
              <a:rPr lang="en-US" sz="6399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SIMULATION DONE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987644" y="9258300"/>
            <a:ext cx="3889119" cy="2878214"/>
            <a:chOff x="0" y="0"/>
            <a:chExt cx="1024295" cy="7580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4295" cy="758048"/>
            </a:xfrm>
            <a:custGeom>
              <a:avLst/>
              <a:gdLst/>
              <a:ahLst/>
              <a:cxnLst/>
              <a:rect l="l" t="t" r="r" b="b"/>
              <a:pathLst>
                <a:path w="1024295" h="758048">
                  <a:moveTo>
                    <a:pt x="0" y="0"/>
                  </a:moveTo>
                  <a:lnTo>
                    <a:pt x="1024295" y="0"/>
                  </a:lnTo>
                  <a:lnTo>
                    <a:pt x="1024295" y="758048"/>
                  </a:lnTo>
                  <a:lnTo>
                    <a:pt x="0" y="758048"/>
                  </a:lnTo>
                  <a:close/>
                </a:path>
              </a:pathLst>
            </a:custGeom>
            <a:solidFill>
              <a:srgbClr val="E1E2E1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024295" cy="796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915860" y="-1849514"/>
            <a:ext cx="3889119" cy="2878214"/>
            <a:chOff x="0" y="0"/>
            <a:chExt cx="1024295" cy="7580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4295" cy="758048"/>
            </a:xfrm>
            <a:custGeom>
              <a:avLst/>
              <a:gdLst/>
              <a:ahLst/>
              <a:cxnLst/>
              <a:rect l="l" t="t" r="r" b="b"/>
              <a:pathLst>
                <a:path w="1024295" h="758048">
                  <a:moveTo>
                    <a:pt x="0" y="0"/>
                  </a:moveTo>
                  <a:lnTo>
                    <a:pt x="1024295" y="0"/>
                  </a:lnTo>
                  <a:lnTo>
                    <a:pt x="1024295" y="758048"/>
                  </a:lnTo>
                  <a:lnTo>
                    <a:pt x="0" y="758048"/>
                  </a:lnTo>
                  <a:close/>
                </a:path>
              </a:pathLst>
            </a:custGeom>
            <a:solidFill>
              <a:srgbClr val="E1E2E1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024295" cy="796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5992561"/>
            <a:ext cx="267923" cy="2902305"/>
            <a:chOff x="0" y="0"/>
            <a:chExt cx="89965" cy="9745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9047769"/>
            <a:ext cx="267923" cy="2902305"/>
            <a:chOff x="0" y="0"/>
            <a:chExt cx="89965" cy="9745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100312" y="1522046"/>
            <a:ext cx="267923" cy="2902305"/>
            <a:chOff x="0" y="0"/>
            <a:chExt cx="89965" cy="97455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100312" y="4577253"/>
            <a:ext cx="267923" cy="2902305"/>
            <a:chOff x="0" y="0"/>
            <a:chExt cx="89965" cy="9745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9965" cy="974558"/>
            </a:xfrm>
            <a:custGeom>
              <a:avLst/>
              <a:gdLst/>
              <a:ahLst/>
              <a:cxnLst/>
              <a:rect l="l" t="t" r="r" b="b"/>
              <a:pathLst>
                <a:path w="89965" h="974558">
                  <a:moveTo>
                    <a:pt x="0" y="0"/>
                  </a:moveTo>
                  <a:lnTo>
                    <a:pt x="89965" y="0"/>
                  </a:lnTo>
                  <a:lnTo>
                    <a:pt x="89965" y="974558"/>
                  </a:lnTo>
                  <a:lnTo>
                    <a:pt x="0" y="974558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9965" cy="10126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2168" y="2205793"/>
            <a:ext cx="15483663" cy="7573537"/>
            <a:chOff x="0" y="0"/>
            <a:chExt cx="1661723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661723" cy="812800"/>
            </a:xfrm>
            <a:custGeom>
              <a:avLst/>
              <a:gdLst/>
              <a:ahLst/>
              <a:cxnLst/>
              <a:rect l="l" t="t" r="r" b="b"/>
              <a:pathLst>
                <a:path w="1661723" h="812800">
                  <a:moveTo>
                    <a:pt x="11500" y="0"/>
                  </a:moveTo>
                  <a:lnTo>
                    <a:pt x="1650223" y="0"/>
                  </a:lnTo>
                  <a:cubicBezTo>
                    <a:pt x="1656574" y="0"/>
                    <a:pt x="1661723" y="5149"/>
                    <a:pt x="1661723" y="11500"/>
                  </a:cubicBezTo>
                  <a:lnTo>
                    <a:pt x="1661723" y="801300"/>
                  </a:lnTo>
                  <a:cubicBezTo>
                    <a:pt x="1661723" y="807651"/>
                    <a:pt x="1656574" y="812800"/>
                    <a:pt x="1650223" y="812800"/>
                  </a:cubicBezTo>
                  <a:lnTo>
                    <a:pt x="11500" y="812800"/>
                  </a:lnTo>
                  <a:cubicBezTo>
                    <a:pt x="5149" y="812800"/>
                    <a:pt x="0" y="807651"/>
                    <a:pt x="0" y="801300"/>
                  </a:cubicBezTo>
                  <a:lnTo>
                    <a:pt x="0" y="11500"/>
                  </a:lnTo>
                  <a:cubicBezTo>
                    <a:pt x="0" y="5149"/>
                    <a:pt x="5149" y="0"/>
                    <a:pt x="11500" y="0"/>
                  </a:cubicBezTo>
                  <a:close/>
                </a:path>
              </a:pathLst>
            </a:custGeom>
            <a:blipFill>
              <a:blip r:embed="rId2"/>
              <a:stretch>
                <a:fillRect t="-1856" b="-1314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11383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963029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9008" y="963029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10985" y="1860728"/>
            <a:ext cx="8617034" cy="7149600"/>
          </a:xfrm>
          <a:custGeom>
            <a:avLst/>
            <a:gdLst/>
            <a:ahLst/>
            <a:cxnLst/>
            <a:rect l="l" t="t" r="r" b="b"/>
            <a:pathLst>
              <a:path w="8617034" h="7149600">
                <a:moveTo>
                  <a:pt x="0" y="0"/>
                </a:moveTo>
                <a:lnTo>
                  <a:pt x="8617034" y="0"/>
                </a:lnTo>
                <a:lnTo>
                  <a:pt x="8617034" y="7149600"/>
                </a:lnTo>
                <a:lnTo>
                  <a:pt x="0" y="714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PH"/>
          </a:p>
        </p:txBody>
      </p:sp>
      <p:sp>
        <p:nvSpPr>
          <p:cNvPr id="14" name="TextBox 14"/>
          <p:cNvSpPr txBox="1"/>
          <p:nvPr/>
        </p:nvSpPr>
        <p:spPr>
          <a:xfrm>
            <a:off x="9955511" y="2616445"/>
            <a:ext cx="8137341" cy="547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Actual IC modes were used: LM555CN, 74LS74, 74LS08, 74LS192, 74LS47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TTL voltage levels passed requirements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Clock routing worked correctly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34363A"/>
                </a:solidFill>
                <a:latin typeface="Agrandir"/>
                <a:ea typeface="Agrandir"/>
                <a:cs typeface="Agrandir"/>
                <a:sym typeface="Agrandir"/>
              </a:rPr>
              <a:t>Main logic functions operated as intended 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34363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14485" y="425263"/>
            <a:ext cx="14624731" cy="815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</a:pPr>
            <a:r>
              <a:rPr lang="en-US" sz="5267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INTEGRATED MULTISIM VALIDATION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11383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963029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9008" y="963029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584451" y="1836705"/>
            <a:ext cx="11119098" cy="6613590"/>
          </a:xfrm>
          <a:custGeom>
            <a:avLst/>
            <a:gdLst/>
            <a:ahLst/>
            <a:cxnLst/>
            <a:rect l="l" t="t" r="r" b="b"/>
            <a:pathLst>
              <a:path w="11119098" h="6613590">
                <a:moveTo>
                  <a:pt x="0" y="0"/>
                </a:moveTo>
                <a:lnTo>
                  <a:pt x="11119098" y="0"/>
                </a:lnTo>
                <a:lnTo>
                  <a:pt x="11119098" y="6613590"/>
                </a:lnTo>
                <a:lnTo>
                  <a:pt x="0" y="66135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PH"/>
          </a:p>
        </p:txBody>
      </p:sp>
      <p:sp>
        <p:nvSpPr>
          <p:cNvPr id="14" name="TextBox 14"/>
          <p:cNvSpPr txBox="1"/>
          <p:nvPr/>
        </p:nvSpPr>
        <p:spPr>
          <a:xfrm>
            <a:off x="414485" y="425263"/>
            <a:ext cx="14624731" cy="815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</a:pPr>
            <a:r>
              <a:rPr lang="en-US" sz="5267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INTEGRATED MULTISIM VALIDATION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811383" y="-1866962"/>
            <a:ext cx="47625" cy="6448421"/>
            <a:chOff x="0" y="0"/>
            <a:chExt cx="12543" cy="1698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698350"/>
            </a:xfrm>
            <a:custGeom>
              <a:avLst/>
              <a:gdLst/>
              <a:ahLst/>
              <a:cxnLst/>
              <a:rect l="l" t="t" r="r" b="b"/>
              <a:pathLst>
                <a:path w="12543" h="1698350">
                  <a:moveTo>
                    <a:pt x="0" y="0"/>
                  </a:moveTo>
                  <a:lnTo>
                    <a:pt x="12543" y="0"/>
                  </a:lnTo>
                  <a:lnTo>
                    <a:pt x="12543" y="1698350"/>
                  </a:lnTo>
                  <a:lnTo>
                    <a:pt x="0" y="1698350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543" cy="1736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314740" y="9630290"/>
            <a:ext cx="3889119" cy="743980"/>
            <a:chOff x="0" y="0"/>
            <a:chExt cx="1024295" cy="1959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32487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9008" y="9630290"/>
            <a:ext cx="3889119" cy="743980"/>
            <a:chOff x="0" y="0"/>
            <a:chExt cx="1024295" cy="1959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295" cy="195945"/>
            </a:xfrm>
            <a:custGeom>
              <a:avLst/>
              <a:gdLst/>
              <a:ahLst/>
              <a:cxnLst/>
              <a:rect l="l" t="t" r="r" b="b"/>
              <a:pathLst>
                <a:path w="1024295" h="195945">
                  <a:moveTo>
                    <a:pt x="0" y="0"/>
                  </a:moveTo>
                  <a:lnTo>
                    <a:pt x="1024295" y="0"/>
                  </a:lnTo>
                  <a:lnTo>
                    <a:pt x="1024295" y="195945"/>
                  </a:lnTo>
                  <a:lnTo>
                    <a:pt x="0" y="195945"/>
                  </a:lnTo>
                  <a:close/>
                </a:path>
              </a:pathLst>
            </a:custGeom>
            <a:solidFill>
              <a:srgbClr val="99B7A9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24295" cy="234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670594" y="2348754"/>
            <a:ext cx="13063257" cy="5807763"/>
          </a:xfrm>
          <a:custGeom>
            <a:avLst/>
            <a:gdLst/>
            <a:ahLst/>
            <a:cxnLst/>
            <a:rect l="l" t="t" r="r" b="b"/>
            <a:pathLst>
              <a:path w="13063257" h="5807763">
                <a:moveTo>
                  <a:pt x="0" y="0"/>
                </a:moveTo>
                <a:lnTo>
                  <a:pt x="13063257" y="0"/>
                </a:lnTo>
                <a:lnTo>
                  <a:pt x="13063257" y="5807763"/>
                </a:lnTo>
                <a:lnTo>
                  <a:pt x="0" y="58077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PH"/>
          </a:p>
        </p:txBody>
      </p:sp>
      <p:sp>
        <p:nvSpPr>
          <p:cNvPr id="14" name="TextBox 14"/>
          <p:cNvSpPr txBox="1"/>
          <p:nvPr/>
        </p:nvSpPr>
        <p:spPr>
          <a:xfrm>
            <a:off x="414485" y="425263"/>
            <a:ext cx="14624731" cy="815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2"/>
              </a:lnSpc>
            </a:pPr>
            <a:r>
              <a:rPr lang="en-US" sz="5267">
                <a:solidFill>
                  <a:srgbClr val="32487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INTEGRATED MULTISIM VALIDATION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628</Words>
  <Application>Microsoft Office PowerPoint</Application>
  <PresentationFormat>Custom</PresentationFormat>
  <Paragraphs>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League Spartan</vt:lpstr>
      <vt:lpstr>Calibri</vt:lpstr>
      <vt:lpstr>Canva Sans</vt:lpstr>
      <vt:lpstr>Agrandir</vt:lpstr>
      <vt:lpstr>Arial</vt:lpstr>
      <vt:lpstr>Agrandir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LOGDSGN (Group 5) - Project Presentation</dc:title>
  <cp:lastModifiedBy>John Carlo Cheng Roa</cp:lastModifiedBy>
  <cp:revision>2</cp:revision>
  <dcterms:created xsi:type="dcterms:W3CDTF">2006-08-16T00:00:00Z</dcterms:created>
  <dcterms:modified xsi:type="dcterms:W3CDTF">2026-10-10T05:07:11Z</dcterms:modified>
  <dc:identifier>DAHSFtMxTHA</dc:identifier>
</cp:coreProperties>
</file>