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58" r:id="rId6"/>
    <p:sldId id="287" r:id="rId7"/>
    <p:sldId id="286" r:id="rId8"/>
    <p:sldId id="268" r:id="rId9"/>
    <p:sldId id="265" r:id="rId10"/>
    <p:sldId id="270" r:id="rId11"/>
    <p:sldId id="288" r:id="rId12"/>
    <p:sldId id="290" r:id="rId13"/>
    <p:sldId id="291" r:id="rId14"/>
    <p:sldId id="292" r:id="rId15"/>
    <p:sldId id="267" r:id="rId16"/>
    <p:sldId id="273" r:id="rId17"/>
    <p:sldId id="276" r:id="rId18"/>
    <p:sldId id="280" r:id="rId19"/>
    <p:sldId id="278" r:id="rId20"/>
    <p:sldId id="293" r:id="rId21"/>
    <p:sldId id="284" r:id="rId22"/>
    <p:sldId id="26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4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85531F-2F6E-4405-8E21-69BF968EF678}" v="104" dt="2022-04-09T02:24:53.2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08"/>
    <p:restoredTop sz="92764" autoAdjust="0"/>
  </p:normalViewPr>
  <p:slideViewPr>
    <p:cSldViewPr snapToGrid="0" snapToObjects="1">
      <p:cViewPr varScale="1">
        <p:scale>
          <a:sx n="64" d="100"/>
          <a:sy n="64" d="100"/>
        </p:scale>
        <p:origin x="9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elda Espiritu" userId="S::criselda.espiritu@dlsau.edu.ph::e4ce6f6f-73ba-42af-9937-e9191b5a6b63" providerId="AD" clId="Web-{CB85531F-2F6E-4405-8E21-69BF968EF678}"/>
    <pc:docChg chg="modSld">
      <pc:chgData name="Criselda Espiritu" userId="S::criselda.espiritu@dlsau.edu.ph::e4ce6f6f-73ba-42af-9937-e9191b5a6b63" providerId="AD" clId="Web-{CB85531F-2F6E-4405-8E21-69BF968EF678}" dt="2022-04-09T02:24:53.248" v="61" actId="20577"/>
      <pc:docMkLst>
        <pc:docMk/>
      </pc:docMkLst>
      <pc:sldChg chg="modSp">
        <pc:chgData name="Criselda Espiritu" userId="S::criselda.espiritu@dlsau.edu.ph::e4ce6f6f-73ba-42af-9937-e9191b5a6b63" providerId="AD" clId="Web-{CB85531F-2F6E-4405-8E21-69BF968EF678}" dt="2022-04-09T02:24:53.248" v="61" actId="20577"/>
        <pc:sldMkLst>
          <pc:docMk/>
          <pc:sldMk cId="3455259016" sldId="264"/>
        </pc:sldMkLst>
        <pc:spChg chg="mod">
          <ac:chgData name="Criselda Espiritu" userId="S::criselda.espiritu@dlsau.edu.ph::e4ce6f6f-73ba-42af-9937-e9191b5a6b63" providerId="AD" clId="Web-{CB85531F-2F6E-4405-8E21-69BF968EF678}" dt="2022-04-09T02:24:53.248" v="61" actId="20577"/>
          <ac:spMkLst>
            <pc:docMk/>
            <pc:sldMk cId="3455259016" sldId="264"/>
            <ac:spMk id="9" creationId="{61BA251A-DB82-4594-AC15-821664DC8DF0}"/>
          </ac:spMkLst>
        </pc:spChg>
      </pc:sldChg>
      <pc:sldChg chg="modSp">
        <pc:chgData name="Criselda Espiritu" userId="S::criselda.espiritu@dlsau.edu.ph::e4ce6f6f-73ba-42af-9937-e9191b5a6b63" providerId="AD" clId="Web-{CB85531F-2F6E-4405-8E21-69BF968EF678}" dt="2022-04-09T02:23:07.403" v="20"/>
        <pc:sldMkLst>
          <pc:docMk/>
          <pc:sldMk cId="1692732227" sldId="278"/>
        </pc:sldMkLst>
        <pc:graphicFrameChg chg="mod modGraphic">
          <ac:chgData name="Criselda Espiritu" userId="S::criselda.espiritu@dlsau.edu.ph::e4ce6f6f-73ba-42af-9937-e9191b5a6b63" providerId="AD" clId="Web-{CB85531F-2F6E-4405-8E21-69BF968EF678}" dt="2022-04-09T02:23:07.403" v="20"/>
          <ac:graphicFrameMkLst>
            <pc:docMk/>
            <pc:sldMk cId="1692732227" sldId="278"/>
            <ac:graphicFrameMk id="2" creationId="{AC07819E-F8A1-4303-ACF6-D352CC674D72}"/>
          </ac:graphicFrameMkLst>
        </pc:graphicFrameChg>
      </pc:sldChg>
      <pc:sldChg chg="modSp">
        <pc:chgData name="Criselda Espiritu" userId="S::criselda.espiritu@dlsau.edu.ph::e4ce6f6f-73ba-42af-9937-e9191b5a6b63" providerId="AD" clId="Web-{CB85531F-2F6E-4405-8E21-69BF968EF678}" dt="2022-04-09T02:24:31.920" v="52"/>
        <pc:sldMkLst>
          <pc:docMk/>
          <pc:sldMk cId="3189220340" sldId="293"/>
        </pc:sldMkLst>
        <pc:graphicFrameChg chg="mod modGraphic">
          <ac:chgData name="Criselda Espiritu" userId="S::criselda.espiritu@dlsau.edu.ph::e4ce6f6f-73ba-42af-9937-e9191b5a6b63" providerId="AD" clId="Web-{CB85531F-2F6E-4405-8E21-69BF968EF678}" dt="2022-04-09T02:24:29.139" v="36"/>
          <ac:graphicFrameMkLst>
            <pc:docMk/>
            <pc:sldMk cId="3189220340" sldId="293"/>
            <ac:graphicFrameMk id="3" creationId="{D547E68F-4C84-49CA-838F-4ECB99EEAF87}"/>
          </ac:graphicFrameMkLst>
        </pc:graphicFrameChg>
        <pc:graphicFrameChg chg="mod modGraphic">
          <ac:chgData name="Criselda Espiritu" userId="S::criselda.espiritu@dlsau.edu.ph::e4ce6f6f-73ba-42af-9937-e9191b5a6b63" providerId="AD" clId="Web-{CB85531F-2F6E-4405-8E21-69BF968EF678}" dt="2022-04-09T02:24:31.920" v="52"/>
          <ac:graphicFrameMkLst>
            <pc:docMk/>
            <pc:sldMk cId="3189220340" sldId="293"/>
            <ac:graphicFrameMk id="6" creationId="{B09B61C3-1BC2-4F45-B15E-2E43464D0E0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79CF8-3B06-5A45-BFBC-AE3F6016DD85}" type="datetimeFigureOut">
              <a:rPr lang="en-US" smtClean="0"/>
              <a:t>4/8/2022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79E681-85F0-7044-983F-A5D5A3F62754}" type="slidenum">
              <a:rPr lang="en-US" smtClean="0"/>
              <a:t>‹#›</a:t>
            </a:fld>
            <a:endParaRPr lang="en-US"/>
          </a:p>
        </p:txBody>
      </p:sp>
    </p:spTree>
    <p:extLst>
      <p:ext uri="{BB962C8B-B14F-4D97-AF65-F5344CB8AC3E}">
        <p14:creationId xmlns:p14="http://schemas.microsoft.com/office/powerpoint/2010/main" val="594268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a:t>
            </a:fld>
            <a:endParaRPr lang="en-US"/>
          </a:p>
        </p:txBody>
      </p:sp>
    </p:spTree>
    <p:extLst>
      <p:ext uri="{BB962C8B-B14F-4D97-AF65-F5344CB8AC3E}">
        <p14:creationId xmlns:p14="http://schemas.microsoft.com/office/powerpoint/2010/main" val="2064275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2</a:t>
            </a:fld>
            <a:endParaRPr lang="en-US"/>
          </a:p>
        </p:txBody>
      </p:sp>
    </p:spTree>
    <p:extLst>
      <p:ext uri="{BB962C8B-B14F-4D97-AF65-F5344CB8AC3E}">
        <p14:creationId xmlns:p14="http://schemas.microsoft.com/office/powerpoint/2010/main" val="795817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3</a:t>
            </a:fld>
            <a:endParaRPr lang="en-US"/>
          </a:p>
        </p:txBody>
      </p:sp>
    </p:spTree>
    <p:extLst>
      <p:ext uri="{BB962C8B-B14F-4D97-AF65-F5344CB8AC3E}">
        <p14:creationId xmlns:p14="http://schemas.microsoft.com/office/powerpoint/2010/main" val="1873107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4</a:t>
            </a:fld>
            <a:endParaRPr lang="en-US"/>
          </a:p>
        </p:txBody>
      </p:sp>
    </p:spTree>
    <p:extLst>
      <p:ext uri="{BB962C8B-B14F-4D97-AF65-F5344CB8AC3E}">
        <p14:creationId xmlns:p14="http://schemas.microsoft.com/office/powerpoint/2010/main" val="3024533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5</a:t>
            </a:fld>
            <a:endParaRPr lang="en-US"/>
          </a:p>
        </p:txBody>
      </p:sp>
    </p:spTree>
    <p:extLst>
      <p:ext uri="{BB962C8B-B14F-4D97-AF65-F5344CB8AC3E}">
        <p14:creationId xmlns:p14="http://schemas.microsoft.com/office/powerpoint/2010/main" val="3567767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6</a:t>
            </a:fld>
            <a:endParaRPr lang="en-US"/>
          </a:p>
        </p:txBody>
      </p:sp>
    </p:spTree>
    <p:extLst>
      <p:ext uri="{BB962C8B-B14F-4D97-AF65-F5344CB8AC3E}">
        <p14:creationId xmlns:p14="http://schemas.microsoft.com/office/powerpoint/2010/main" val="3571277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7</a:t>
            </a:fld>
            <a:endParaRPr lang="en-US"/>
          </a:p>
        </p:txBody>
      </p:sp>
    </p:spTree>
    <p:extLst>
      <p:ext uri="{BB962C8B-B14F-4D97-AF65-F5344CB8AC3E}">
        <p14:creationId xmlns:p14="http://schemas.microsoft.com/office/powerpoint/2010/main" val="2143469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8</a:t>
            </a:fld>
            <a:endParaRPr lang="en-US"/>
          </a:p>
        </p:txBody>
      </p:sp>
    </p:spTree>
    <p:extLst>
      <p:ext uri="{BB962C8B-B14F-4D97-AF65-F5344CB8AC3E}">
        <p14:creationId xmlns:p14="http://schemas.microsoft.com/office/powerpoint/2010/main" val="2783522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9</a:t>
            </a:fld>
            <a:endParaRPr lang="en-US"/>
          </a:p>
        </p:txBody>
      </p:sp>
    </p:spTree>
    <p:extLst>
      <p:ext uri="{BB962C8B-B14F-4D97-AF65-F5344CB8AC3E}">
        <p14:creationId xmlns:p14="http://schemas.microsoft.com/office/powerpoint/2010/main" val="3744000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10</a:t>
            </a:fld>
            <a:endParaRPr lang="en-US"/>
          </a:p>
        </p:txBody>
      </p:sp>
    </p:spTree>
    <p:extLst>
      <p:ext uri="{BB962C8B-B14F-4D97-AF65-F5344CB8AC3E}">
        <p14:creationId xmlns:p14="http://schemas.microsoft.com/office/powerpoint/2010/main" val="343084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11</a:t>
            </a:fld>
            <a:endParaRPr lang="en-US"/>
          </a:p>
        </p:txBody>
      </p:sp>
    </p:spTree>
    <p:extLst>
      <p:ext uri="{BB962C8B-B14F-4D97-AF65-F5344CB8AC3E}">
        <p14:creationId xmlns:p14="http://schemas.microsoft.com/office/powerpoint/2010/main" val="1436965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12</a:t>
            </a:fld>
            <a:endParaRPr lang="en-US"/>
          </a:p>
        </p:txBody>
      </p:sp>
    </p:spTree>
    <p:extLst>
      <p:ext uri="{BB962C8B-B14F-4D97-AF65-F5344CB8AC3E}">
        <p14:creationId xmlns:p14="http://schemas.microsoft.com/office/powerpoint/2010/main" val="3177183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13</a:t>
            </a:fld>
            <a:endParaRPr lang="en-US"/>
          </a:p>
        </p:txBody>
      </p:sp>
    </p:spTree>
    <p:extLst>
      <p:ext uri="{BB962C8B-B14F-4D97-AF65-F5344CB8AC3E}">
        <p14:creationId xmlns:p14="http://schemas.microsoft.com/office/powerpoint/2010/main" val="1382231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14</a:t>
            </a:fld>
            <a:endParaRPr lang="en-US"/>
          </a:p>
        </p:txBody>
      </p:sp>
    </p:spTree>
    <p:extLst>
      <p:ext uri="{BB962C8B-B14F-4D97-AF65-F5344CB8AC3E}">
        <p14:creationId xmlns:p14="http://schemas.microsoft.com/office/powerpoint/2010/main" val="1696847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15</a:t>
            </a:fld>
            <a:endParaRPr lang="en-US"/>
          </a:p>
        </p:txBody>
      </p:sp>
    </p:spTree>
    <p:extLst>
      <p:ext uri="{BB962C8B-B14F-4D97-AF65-F5344CB8AC3E}">
        <p14:creationId xmlns:p14="http://schemas.microsoft.com/office/powerpoint/2010/main" val="3993446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16</a:t>
            </a:fld>
            <a:endParaRPr lang="en-US"/>
          </a:p>
        </p:txBody>
      </p:sp>
    </p:spTree>
    <p:extLst>
      <p:ext uri="{BB962C8B-B14F-4D97-AF65-F5344CB8AC3E}">
        <p14:creationId xmlns:p14="http://schemas.microsoft.com/office/powerpoint/2010/main" val="3390298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17</a:t>
            </a:fld>
            <a:endParaRPr lang="en-US"/>
          </a:p>
        </p:txBody>
      </p:sp>
    </p:spTree>
    <p:extLst>
      <p:ext uri="{BB962C8B-B14F-4D97-AF65-F5344CB8AC3E}">
        <p14:creationId xmlns:p14="http://schemas.microsoft.com/office/powerpoint/2010/main" val="4288422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18</a:t>
            </a:fld>
            <a:endParaRPr lang="en-US"/>
          </a:p>
        </p:txBody>
      </p:sp>
    </p:spTree>
    <p:extLst>
      <p:ext uri="{BB962C8B-B14F-4D97-AF65-F5344CB8AC3E}">
        <p14:creationId xmlns:p14="http://schemas.microsoft.com/office/powerpoint/2010/main" val="3830300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9E681-85F0-7044-983F-A5D5A3F62754}" type="slidenum">
              <a:rPr lang="en-US" smtClean="0"/>
              <a:t>19</a:t>
            </a:fld>
            <a:endParaRPr lang="en-US"/>
          </a:p>
        </p:txBody>
      </p:sp>
    </p:spTree>
    <p:extLst>
      <p:ext uri="{BB962C8B-B14F-4D97-AF65-F5344CB8AC3E}">
        <p14:creationId xmlns:p14="http://schemas.microsoft.com/office/powerpoint/2010/main" val="4044085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546D278-9F09-5C40-86B5-CFA8F2FBDB75}" type="datetimeFigureOut">
              <a:rPr lang="en-US" smtClean="0"/>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155017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46D278-9F09-5C40-86B5-CFA8F2FBDB75}" type="datetimeFigureOut">
              <a:rPr lang="en-US" smtClean="0"/>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543267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46D278-9F09-5C40-86B5-CFA8F2FBDB75}" type="datetimeFigureOut">
              <a:rPr lang="en-US" smtClean="0"/>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173624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46D278-9F09-5C40-86B5-CFA8F2FBDB75}" type="datetimeFigureOut">
              <a:rPr lang="en-US" smtClean="0"/>
              <a:t>4/8/2022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1010120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46D278-9F09-5C40-86B5-CFA8F2FBDB75}" type="datetimeFigureOut">
              <a:rPr lang="en-US" smtClean="0"/>
              <a:t>4/8/2022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1235165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46D278-9F09-5C40-86B5-CFA8F2FBDB75}" type="datetimeFigureOut">
              <a:rPr lang="en-US" smtClean="0"/>
              <a:t>4/8/2022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1844500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6D278-9F09-5C40-86B5-CFA8F2FBDB75}" type="datetimeFigureOut">
              <a:rPr lang="en-US" smtClean="0"/>
              <a:t>4/8/2022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1592837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46D278-9F09-5C40-86B5-CFA8F2FBDB75}" type="datetimeFigureOut">
              <a:rPr lang="en-US" smtClean="0"/>
              <a:t>4/8/2022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283609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546D278-9F09-5C40-86B5-CFA8F2FBDB75}" type="datetimeFigureOut">
              <a:rPr lang="en-US" smtClean="0"/>
              <a:t>4/8/2022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1361510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46D278-9F09-5C40-86B5-CFA8F2FBDB75}" type="datetimeFigureOut">
              <a:rPr lang="en-US" smtClean="0"/>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1477067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46D278-9F09-5C40-86B5-CFA8F2FBDB75}" type="datetimeFigureOut">
              <a:rPr lang="en-US" smtClean="0"/>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111339-80D7-1647-8467-879A2FE87455}" type="slidenum">
              <a:rPr lang="en-US" smtClean="0"/>
              <a:t>‹#›</a:t>
            </a:fld>
            <a:endParaRPr lang="en-US"/>
          </a:p>
        </p:txBody>
      </p:sp>
    </p:spTree>
    <p:extLst>
      <p:ext uri="{BB962C8B-B14F-4D97-AF65-F5344CB8AC3E}">
        <p14:creationId xmlns:p14="http://schemas.microsoft.com/office/powerpoint/2010/main" val="167454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6D278-9F09-5C40-86B5-CFA8F2FBDB75}" type="datetimeFigureOut">
              <a:rPr lang="en-US" smtClean="0"/>
              <a:t>4/8/2022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111339-80D7-1647-8467-879A2FE87455}" type="slidenum">
              <a:rPr lang="en-US" smtClean="0"/>
              <a:t>‹#›</a:t>
            </a:fld>
            <a:endParaRPr lang="en-US"/>
          </a:p>
        </p:txBody>
      </p:sp>
    </p:spTree>
    <p:extLst>
      <p:ext uri="{BB962C8B-B14F-4D97-AF65-F5344CB8AC3E}">
        <p14:creationId xmlns:p14="http://schemas.microsoft.com/office/powerpoint/2010/main" val="1029177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www.businesstoday.in/magazine/how-things-work/rc-toys-radiowaves/story/17649.html" TargetMode="External"/><Relationship Id="rId3" Type="http://schemas.openxmlformats.org/officeDocument/2006/relationships/hyperlink" Target="https://science.sciencemag.org/content/369/6509/1314" TargetMode="External"/><Relationship Id="rId7" Type="http://schemas.openxmlformats.org/officeDocument/2006/relationships/hyperlink" Target="https://whatis.techtarget.com/definition/robotics#:~:text=Robotics%20is%20a%20branch%20of,%2C%20mechatronics%2C%20nanotechnology%20and%20bioengineerin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sciencedirect.com/science/article/abs/pii/S2352801X17301674" TargetMode="External"/><Relationship Id="rId5" Type="http://schemas.openxmlformats.org/officeDocument/2006/relationships/hyperlink" Target="https://www.researchgate.net/publication/342314471_Garbage_collector_robot" TargetMode="External"/><Relationship Id="rId10" Type="http://schemas.openxmlformats.org/officeDocument/2006/relationships/image" Target="../media/image4.png"/><Relationship Id="rId4" Type="http://schemas.openxmlformats.org/officeDocument/2006/relationships/hyperlink" Target="https://www.greenmatters.com/community/2018/08/27/Z1TOS8s/wasteshark-aquadrone-ranmarine-technology" TargetMode="External"/><Relationship Id="rId9" Type="http://schemas.openxmlformats.org/officeDocument/2006/relationships/hyperlink" Target="https://www.weforum.org/agenda/2020/04/10-technology-trends-coronavirus-covid19-pandemic-robotics-telehealt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28725" y="1157288"/>
            <a:ext cx="10748056" cy="2837224"/>
          </a:xfrm>
          <a:solidFill>
            <a:schemeClr val="bg1"/>
          </a:solidFill>
        </p:spPr>
        <p:txBody>
          <a:bodyPr>
            <a:noAutofit/>
          </a:bodyPr>
          <a:lstStyle/>
          <a:p>
            <a:pPr algn="r"/>
            <a:r>
              <a:rPr lang="en-US" sz="5100" b="1" dirty="0">
                <a:latin typeface="Arial" panose="020B0604020202020204" pitchFamily="34" charset="0"/>
                <a:cs typeface="Arial" panose="020B0604020202020204" pitchFamily="34" charset="0"/>
              </a:rPr>
              <a:t>COLLECTING WASTE FROM POLLUTED WATERS USING 'MEGA BOX' ROBOT</a:t>
            </a:r>
            <a:br>
              <a:rPr lang="en-US" sz="4400" b="1" dirty="0">
                <a:latin typeface="Arial" charset="0"/>
                <a:ea typeface="Arial" charset="0"/>
                <a:cs typeface="Arial" charset="0"/>
              </a:rPr>
            </a:br>
            <a:r>
              <a:rPr lang="en-US" sz="4000" b="1" i="1" dirty="0">
                <a:latin typeface="Arial" charset="0"/>
                <a:ea typeface="Arial" charset="0"/>
                <a:cs typeface="Arial" charset="0"/>
              </a:rPr>
              <a:t>Grade 10 – Br. Flavius</a:t>
            </a:r>
            <a:endParaRPr lang="en-US" sz="4400" b="1" i="1" dirty="0">
              <a:latin typeface="Arial" charset="0"/>
              <a:ea typeface="Arial" charset="0"/>
              <a:cs typeface="Arial" charset="0"/>
            </a:endParaRPr>
          </a:p>
        </p:txBody>
      </p:sp>
      <p:sp>
        <p:nvSpPr>
          <p:cNvPr id="3" name="Content Placeholder 2">
            <a:extLst>
              <a:ext uri="{FF2B5EF4-FFF2-40B4-BE49-F238E27FC236}">
                <a16:creationId xmlns:a16="http://schemas.microsoft.com/office/drawing/2014/main" id="{233CF74B-F7C6-4B94-B650-720229A97A46}"/>
              </a:ext>
            </a:extLst>
          </p:cNvPr>
          <p:cNvSpPr txBox="1">
            <a:spLocks/>
          </p:cNvSpPr>
          <p:nvPr/>
        </p:nvSpPr>
        <p:spPr>
          <a:xfrm>
            <a:off x="6742178" y="4123426"/>
            <a:ext cx="5239266" cy="2734574"/>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r>
              <a:rPr lang="en-US" b="1" dirty="0">
                <a:solidFill>
                  <a:srgbClr val="164039"/>
                </a:solidFill>
                <a:latin typeface="Arial" charset="0"/>
                <a:ea typeface="Arial" charset="0"/>
                <a:cs typeface="Arial" charset="0"/>
              </a:rPr>
              <a:t>PASION, Riona Dane DJ.</a:t>
            </a:r>
          </a:p>
          <a:p>
            <a:pPr algn="r"/>
            <a:r>
              <a:rPr lang="en-US" b="1" dirty="0">
                <a:solidFill>
                  <a:srgbClr val="164039"/>
                </a:solidFill>
                <a:latin typeface="Arial" charset="0"/>
                <a:ea typeface="Arial" charset="0"/>
                <a:cs typeface="Arial" charset="0"/>
              </a:rPr>
              <a:t>SALVADOR, Kymberlee </a:t>
            </a:r>
            <a:r>
              <a:rPr lang="en-US" b="1" dirty="0" err="1">
                <a:solidFill>
                  <a:srgbClr val="164039"/>
                </a:solidFill>
                <a:latin typeface="Arial" charset="0"/>
                <a:ea typeface="Arial" charset="0"/>
                <a:cs typeface="Arial" charset="0"/>
              </a:rPr>
              <a:t>Reinne</a:t>
            </a:r>
            <a:endParaRPr lang="en-US" b="1" dirty="0">
              <a:solidFill>
                <a:srgbClr val="164039"/>
              </a:solidFill>
              <a:latin typeface="Arial" charset="0"/>
              <a:ea typeface="Arial" charset="0"/>
              <a:cs typeface="Arial" charset="0"/>
            </a:endParaRPr>
          </a:p>
          <a:p>
            <a:pPr algn="r"/>
            <a:r>
              <a:rPr lang="en-US" b="1" dirty="0">
                <a:solidFill>
                  <a:srgbClr val="164039"/>
                </a:solidFill>
                <a:latin typeface="Arial" charset="0"/>
                <a:ea typeface="Arial" charset="0"/>
                <a:cs typeface="Arial" charset="0"/>
              </a:rPr>
              <a:t>JARDIN, Thomas Edmund T.</a:t>
            </a:r>
          </a:p>
          <a:p>
            <a:pPr algn="r"/>
            <a:r>
              <a:rPr lang="en-US" b="1" dirty="0">
                <a:solidFill>
                  <a:srgbClr val="164039"/>
                </a:solidFill>
                <a:latin typeface="Arial" charset="0"/>
                <a:ea typeface="Arial" charset="0"/>
                <a:cs typeface="Arial" charset="0"/>
              </a:rPr>
              <a:t>DIMAANO, Andrea Mikael C.</a:t>
            </a:r>
          </a:p>
          <a:p>
            <a:pPr algn="r"/>
            <a:r>
              <a:rPr lang="en-US" b="1" dirty="0">
                <a:solidFill>
                  <a:srgbClr val="164039"/>
                </a:solidFill>
                <a:latin typeface="Arial" charset="0"/>
                <a:ea typeface="Arial" charset="0"/>
                <a:cs typeface="Arial" charset="0"/>
              </a:rPr>
              <a:t>CHENG ROA, John Carlo E.</a:t>
            </a:r>
          </a:p>
          <a:p>
            <a:pPr algn="r"/>
            <a:r>
              <a:rPr lang="en-US" b="1" dirty="0">
                <a:solidFill>
                  <a:srgbClr val="164039"/>
                </a:solidFill>
                <a:latin typeface="Arial" charset="0"/>
                <a:ea typeface="Arial" charset="0"/>
                <a:cs typeface="Arial" charset="0"/>
              </a:rPr>
              <a:t>RELAYO, Samantha Klein B.</a:t>
            </a:r>
          </a:p>
          <a:p>
            <a:pPr algn="r"/>
            <a:r>
              <a:rPr lang="en-US" b="1" dirty="0">
                <a:solidFill>
                  <a:srgbClr val="164039"/>
                </a:solidFill>
                <a:latin typeface="Arial" charset="0"/>
                <a:ea typeface="Arial" charset="0"/>
                <a:cs typeface="Arial" charset="0"/>
              </a:rPr>
              <a:t>MENDOZA, Justine Paul L.</a:t>
            </a:r>
          </a:p>
          <a:p>
            <a:pPr algn="r"/>
            <a:r>
              <a:rPr lang="en-US" b="1" dirty="0">
                <a:solidFill>
                  <a:srgbClr val="164039"/>
                </a:solidFill>
                <a:latin typeface="Arial" charset="0"/>
                <a:ea typeface="Arial" charset="0"/>
                <a:cs typeface="Arial" charset="0"/>
              </a:rPr>
              <a:t>TOPACIO, </a:t>
            </a:r>
            <a:r>
              <a:rPr lang="en-US" b="1" dirty="0" err="1">
                <a:solidFill>
                  <a:srgbClr val="164039"/>
                </a:solidFill>
                <a:latin typeface="Arial" charset="0"/>
                <a:ea typeface="Arial" charset="0"/>
                <a:cs typeface="Arial" charset="0"/>
              </a:rPr>
              <a:t>Deniel</a:t>
            </a:r>
            <a:r>
              <a:rPr lang="en-US" b="1" dirty="0">
                <a:solidFill>
                  <a:srgbClr val="164039"/>
                </a:solidFill>
                <a:latin typeface="Arial" charset="0"/>
                <a:ea typeface="Arial" charset="0"/>
                <a:cs typeface="Arial" charset="0"/>
              </a:rPr>
              <a:t> Ashly C.</a:t>
            </a:r>
          </a:p>
        </p:txBody>
      </p:sp>
      <p:pic>
        <p:nvPicPr>
          <p:cNvPr id="5" name="Picture 4" descr="A picture containing stack&#10;&#10;Description automatically generated">
            <a:extLst>
              <a:ext uri="{FF2B5EF4-FFF2-40B4-BE49-F238E27FC236}">
                <a16:creationId xmlns:a16="http://schemas.microsoft.com/office/drawing/2014/main" id="{05F9CFCC-993A-4D7F-8936-4B13887D54BB}"/>
              </a:ext>
            </a:extLst>
          </p:cNvPr>
          <p:cNvPicPr>
            <a:picLocks noChangeAspect="1"/>
          </p:cNvPicPr>
          <p:nvPr/>
        </p:nvPicPr>
        <p:blipFill>
          <a:blip r:embed="rId4"/>
          <a:stretch>
            <a:fillRect/>
          </a:stretch>
        </p:blipFill>
        <p:spPr>
          <a:xfrm>
            <a:off x="-128631" y="2348782"/>
            <a:ext cx="6047129" cy="4680312"/>
          </a:xfrm>
          <a:prstGeom prst="rect">
            <a:avLst/>
          </a:prstGeom>
        </p:spPr>
      </p:pic>
      <p:pic>
        <p:nvPicPr>
          <p:cNvPr id="9" name="Picture 8" descr="Logo&#10;&#10;Description automatically generated">
            <a:extLst>
              <a:ext uri="{FF2B5EF4-FFF2-40B4-BE49-F238E27FC236}">
                <a16:creationId xmlns:a16="http://schemas.microsoft.com/office/drawing/2014/main" id="{D69CE4FD-88E7-45D5-A636-74C0A96041DF}"/>
              </a:ext>
            </a:extLst>
          </p:cNvPr>
          <p:cNvPicPr>
            <a:picLocks noChangeAspect="1"/>
          </p:cNvPicPr>
          <p:nvPr/>
        </p:nvPicPr>
        <p:blipFill>
          <a:blip r:embed="rId5"/>
          <a:stretch>
            <a:fillRect/>
          </a:stretch>
        </p:blipFill>
        <p:spPr>
          <a:xfrm>
            <a:off x="2777699" y="4444854"/>
            <a:ext cx="2848373" cy="2133898"/>
          </a:xfrm>
          <a:prstGeom prst="rect">
            <a:avLst/>
          </a:prstGeom>
        </p:spPr>
      </p:pic>
    </p:spTree>
    <p:extLst>
      <p:ext uri="{BB962C8B-B14F-4D97-AF65-F5344CB8AC3E}">
        <p14:creationId xmlns:p14="http://schemas.microsoft.com/office/powerpoint/2010/main" val="120316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INTRODUCTION </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182381" y="1522879"/>
            <a:ext cx="11827238" cy="5522497"/>
          </a:xfrm>
        </p:spPr>
        <p:txBody>
          <a:bodyPr>
            <a:normAutofit fontScale="85000" lnSpcReduction="10000"/>
          </a:bodyPr>
          <a:lstStyle/>
          <a:p>
            <a:pPr marL="571500" indent="-571500" algn="just">
              <a:lnSpc>
                <a:spcPts val="5879"/>
              </a:lnSpc>
              <a:buFont typeface="Arial" panose="020B0604020202020204" pitchFamily="34" charset="0"/>
              <a:buChar char="•"/>
            </a:pPr>
            <a:r>
              <a:rPr lang="en-US" b="1" dirty="0">
                <a:latin typeface="Arial" panose="020B0604020202020204" pitchFamily="34" charset="0"/>
                <a:cs typeface="Arial" panose="020B0604020202020204" pitchFamily="34" charset="0"/>
              </a:rPr>
              <a:t>Plastic products have played significant roles in protecting people during the COVID-19 pandemic. The widespread use of personal protective gear (PPE), and the popularity of online shopping have created a massive disruption in the supply chain and waste disposal system.</a:t>
            </a:r>
          </a:p>
          <a:p>
            <a:pPr marL="571500" indent="-571500" algn="just">
              <a:lnSpc>
                <a:spcPts val="5879"/>
              </a:lnSpc>
              <a:buFont typeface="Arial" panose="020B0604020202020204" pitchFamily="34" charset="0"/>
              <a:buChar char="•"/>
            </a:pPr>
            <a:r>
              <a:rPr lang="en-US" b="1" dirty="0">
                <a:latin typeface="Arial" panose="020B0604020202020204" pitchFamily="34" charset="0"/>
                <a:cs typeface="Arial" panose="020B0604020202020204" pitchFamily="34" charset="0"/>
              </a:rPr>
              <a:t>Robotics, on the other hand helps to solve complex tasks using engineering and science to solve one of the biggest problems, pollution.</a:t>
            </a:r>
          </a:p>
          <a:p>
            <a:pPr marL="0" indent="0" algn="just" fontAlgn="base">
              <a:lnSpc>
                <a:spcPct val="115000"/>
              </a:lnSpc>
              <a:spcAft>
                <a:spcPts val="1000"/>
              </a:spcAft>
              <a:buNone/>
            </a:pPr>
            <a:endParaRPr lang="en-PH" sz="2400" b="1" dirty="0">
              <a:solidFill>
                <a:srgbClr val="0F1419"/>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5" name="Picture 4" descr="Logo&#10;&#10;Description automatically generated">
            <a:extLst>
              <a:ext uri="{FF2B5EF4-FFF2-40B4-BE49-F238E27FC236}">
                <a16:creationId xmlns:a16="http://schemas.microsoft.com/office/drawing/2014/main" id="{05AB869C-00AD-443B-B1EF-86CC2166C259}"/>
              </a:ext>
            </a:extLst>
          </p:cNvPr>
          <p:cNvPicPr>
            <a:picLocks noChangeAspect="1"/>
          </p:cNvPicPr>
          <p:nvPr/>
        </p:nvPicPr>
        <p:blipFill>
          <a:blip r:embed="rId3"/>
          <a:stretch>
            <a:fillRect/>
          </a:stretch>
        </p:blipFill>
        <p:spPr>
          <a:xfrm>
            <a:off x="4767943" y="50842"/>
            <a:ext cx="1682394" cy="1260389"/>
          </a:xfrm>
          <a:prstGeom prst="rect">
            <a:avLst/>
          </a:prstGeom>
        </p:spPr>
      </p:pic>
    </p:spTree>
    <p:extLst>
      <p:ext uri="{BB962C8B-B14F-4D97-AF65-F5344CB8AC3E}">
        <p14:creationId xmlns:p14="http://schemas.microsoft.com/office/powerpoint/2010/main" val="750773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INTRODUCTION </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314793" y="1573722"/>
            <a:ext cx="11587397" cy="5066921"/>
          </a:xfrm>
        </p:spPr>
        <p:txBody>
          <a:bodyPr>
            <a:normAutofit/>
          </a:bodyPr>
          <a:lstStyle/>
          <a:p>
            <a:pPr marL="571500" indent="-571500" algn="just">
              <a:lnSpc>
                <a:spcPts val="5879"/>
              </a:lnSpc>
              <a:buFont typeface="Arial" panose="020B0604020202020204" pitchFamily="34" charset="0"/>
              <a:buChar char="•"/>
            </a:pPr>
            <a:r>
              <a:rPr lang="en-US" b="1" dirty="0">
                <a:latin typeface="Arial" panose="020B0604020202020204" pitchFamily="34" charset="0"/>
                <a:cs typeface="Arial" panose="020B0604020202020204" pitchFamily="34" charset="0"/>
              </a:rPr>
              <a:t>This research is important because it attempts to aid in the resolution of the pollution problem by focusing on areas such as water, which are more difficult to clean up than land.</a:t>
            </a:r>
          </a:p>
          <a:p>
            <a:pPr marL="571500" indent="-571500" algn="just">
              <a:lnSpc>
                <a:spcPts val="5879"/>
              </a:lnSpc>
              <a:buFont typeface="Arial" panose="020B0604020202020204" pitchFamily="34" charset="0"/>
              <a:buChar char="•"/>
            </a:pPr>
            <a:r>
              <a:rPr lang="en-US" b="1" dirty="0">
                <a:latin typeface="Arial" panose="020B0604020202020204" pitchFamily="34" charset="0"/>
                <a:cs typeface="Arial" panose="020B0604020202020204" pitchFamily="34" charset="0"/>
              </a:rPr>
              <a:t>This study also allows easy management without the additional cost and heavy maintenance, thus providing a more efficient way of addressing water pollution.</a:t>
            </a:r>
          </a:p>
          <a:p>
            <a:endParaRPr lang="en-US" dirty="0"/>
          </a:p>
        </p:txBody>
      </p:sp>
      <p:pic>
        <p:nvPicPr>
          <p:cNvPr id="5" name="Picture 4" descr="Logo&#10;&#10;Description automatically generated">
            <a:extLst>
              <a:ext uri="{FF2B5EF4-FFF2-40B4-BE49-F238E27FC236}">
                <a16:creationId xmlns:a16="http://schemas.microsoft.com/office/drawing/2014/main" id="{05AB869C-00AD-443B-B1EF-86CC2166C259}"/>
              </a:ext>
            </a:extLst>
          </p:cNvPr>
          <p:cNvPicPr>
            <a:picLocks noChangeAspect="1"/>
          </p:cNvPicPr>
          <p:nvPr/>
        </p:nvPicPr>
        <p:blipFill>
          <a:blip r:embed="rId3"/>
          <a:stretch>
            <a:fillRect/>
          </a:stretch>
        </p:blipFill>
        <p:spPr>
          <a:xfrm>
            <a:off x="4767943" y="50842"/>
            <a:ext cx="1682394" cy="1260389"/>
          </a:xfrm>
          <a:prstGeom prst="rect">
            <a:avLst/>
          </a:prstGeom>
        </p:spPr>
      </p:pic>
    </p:spTree>
    <p:extLst>
      <p:ext uri="{BB962C8B-B14F-4D97-AF65-F5344CB8AC3E}">
        <p14:creationId xmlns:p14="http://schemas.microsoft.com/office/powerpoint/2010/main" val="375991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INTRODUCTION </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74951" y="1260390"/>
            <a:ext cx="12042098" cy="5546768"/>
          </a:xfrm>
        </p:spPr>
        <p:txBody>
          <a:bodyPr>
            <a:normAutofit fontScale="55000" lnSpcReduction="20000"/>
          </a:bodyPr>
          <a:lstStyle/>
          <a:p>
            <a:pPr algn="just">
              <a:lnSpc>
                <a:spcPts val="5879"/>
              </a:lnSpc>
            </a:pPr>
            <a:r>
              <a:rPr lang="en-US" sz="4000" b="1" dirty="0">
                <a:latin typeface="Arial" panose="020B0604020202020204" pitchFamily="34" charset="0"/>
                <a:cs typeface="Arial" panose="020B0604020202020204" pitchFamily="34" charset="0"/>
              </a:rPr>
              <a:t>The research will concentrate on the Waste-Shark inspired mega box robot’s capacity to collect waste on the calmest bodies of water. If the robot is used when the waves or tides aren’t too big, the use of this robot will be much more effective.</a:t>
            </a:r>
          </a:p>
          <a:p>
            <a:pPr algn="just">
              <a:lnSpc>
                <a:spcPts val="5879"/>
              </a:lnSpc>
            </a:pPr>
            <a:r>
              <a:rPr lang="en-US" sz="4000" b="1" dirty="0">
                <a:latin typeface="Arial" panose="020B0604020202020204" pitchFamily="34" charset="0"/>
                <a:cs typeface="Arial" panose="020B0604020202020204" pitchFamily="34" charset="0"/>
              </a:rPr>
              <a:t>The researchers should use a long-life battery span to maximize the capacity of robot usage and should also focus on how far does the controller’s range can go.</a:t>
            </a:r>
            <a:r>
              <a:rPr lang="en-PH" sz="4000" b="1" dirty="0">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The estimated weight of how much our robot can carry is around 15 – 18 liters so that it can function properly.</a:t>
            </a:r>
            <a:endParaRPr lang="en-PH" sz="4000" b="1" dirty="0">
              <a:latin typeface="Arial" panose="020B0604020202020204" pitchFamily="34" charset="0"/>
              <a:cs typeface="Arial" panose="020B0604020202020204" pitchFamily="34" charset="0"/>
            </a:endParaRPr>
          </a:p>
          <a:p>
            <a:endParaRPr lang="en-US" dirty="0"/>
          </a:p>
        </p:txBody>
      </p:sp>
      <p:pic>
        <p:nvPicPr>
          <p:cNvPr id="5" name="Picture 4" descr="Logo&#10;&#10;Description automatically generated">
            <a:extLst>
              <a:ext uri="{FF2B5EF4-FFF2-40B4-BE49-F238E27FC236}">
                <a16:creationId xmlns:a16="http://schemas.microsoft.com/office/drawing/2014/main" id="{05AB869C-00AD-443B-B1EF-86CC2166C259}"/>
              </a:ext>
            </a:extLst>
          </p:cNvPr>
          <p:cNvPicPr>
            <a:picLocks noChangeAspect="1"/>
          </p:cNvPicPr>
          <p:nvPr/>
        </p:nvPicPr>
        <p:blipFill>
          <a:blip r:embed="rId3"/>
          <a:stretch>
            <a:fillRect/>
          </a:stretch>
        </p:blipFill>
        <p:spPr>
          <a:xfrm>
            <a:off x="4767943" y="50842"/>
            <a:ext cx="1682394" cy="1260389"/>
          </a:xfrm>
          <a:prstGeom prst="rect">
            <a:avLst/>
          </a:prstGeom>
        </p:spPr>
      </p:pic>
    </p:spTree>
    <p:extLst>
      <p:ext uri="{BB962C8B-B14F-4D97-AF65-F5344CB8AC3E}">
        <p14:creationId xmlns:p14="http://schemas.microsoft.com/office/powerpoint/2010/main" val="36630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Research Objectives</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227351" y="1887056"/>
            <a:ext cx="11737298" cy="4970944"/>
          </a:xfrm>
        </p:spPr>
        <p:txBody>
          <a:bodyPr>
            <a:normAutofit/>
          </a:bodyPr>
          <a:lstStyle/>
          <a:p>
            <a:pPr algn="just">
              <a:lnSpc>
                <a:spcPts val="5879"/>
              </a:lnSpc>
            </a:pPr>
            <a:r>
              <a:rPr lang="en-PH" sz="3200" b="1" dirty="0">
                <a:latin typeface="Arial" panose="020B0604020202020204" pitchFamily="34" charset="0"/>
                <a:cs typeface="Arial" panose="020B0604020202020204" pitchFamily="34" charset="0"/>
              </a:rPr>
              <a:t> This Investigatory Project's goal is to reduce waste in bodies of water. </a:t>
            </a:r>
          </a:p>
          <a:p>
            <a:pPr algn="just">
              <a:lnSpc>
                <a:spcPts val="5879"/>
              </a:lnSpc>
            </a:pPr>
            <a:r>
              <a:rPr lang="en-US" sz="3200" b="1" dirty="0">
                <a:latin typeface="Arial" panose="020B0604020202020204" pitchFamily="34" charset="0"/>
                <a:cs typeface="Arial" panose="020B0604020202020204" pitchFamily="34" charset="0"/>
              </a:rPr>
              <a:t>Another objective is to build a low-cost robot that can be built as a DIY project in the comfort of anyone's home or workshop and yet perform well.</a:t>
            </a:r>
          </a:p>
        </p:txBody>
      </p:sp>
      <p:pic>
        <p:nvPicPr>
          <p:cNvPr id="5" name="Picture 4" descr="Logo&#10;&#10;Description automatically generated">
            <a:extLst>
              <a:ext uri="{FF2B5EF4-FFF2-40B4-BE49-F238E27FC236}">
                <a16:creationId xmlns:a16="http://schemas.microsoft.com/office/drawing/2014/main" id="{ED8BD9E9-7BB7-4404-B279-FC854351E64A}"/>
              </a:ext>
            </a:extLst>
          </p:cNvPr>
          <p:cNvPicPr>
            <a:picLocks noChangeAspect="1"/>
          </p:cNvPicPr>
          <p:nvPr/>
        </p:nvPicPr>
        <p:blipFill>
          <a:blip r:embed="rId3"/>
          <a:stretch>
            <a:fillRect/>
          </a:stretch>
        </p:blipFill>
        <p:spPr>
          <a:xfrm>
            <a:off x="4767943" y="50842"/>
            <a:ext cx="1682394" cy="1260389"/>
          </a:xfrm>
          <a:prstGeom prst="rect">
            <a:avLst/>
          </a:prstGeom>
        </p:spPr>
      </p:pic>
    </p:spTree>
    <p:extLst>
      <p:ext uri="{BB962C8B-B14F-4D97-AF65-F5344CB8AC3E}">
        <p14:creationId xmlns:p14="http://schemas.microsoft.com/office/powerpoint/2010/main" val="408801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499462" y="364175"/>
            <a:ext cx="6692537" cy="896214"/>
          </a:xfrm>
        </p:spPr>
        <p:txBody>
          <a:bodyPr>
            <a:normAutofit fontScale="90000"/>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STATEMENT OF THE PROBLEM </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189875" y="1607368"/>
            <a:ext cx="11812249" cy="5415523"/>
          </a:xfrm>
        </p:spPr>
        <p:txBody>
          <a:bodyPr>
            <a:normAutofit/>
          </a:bodyPr>
          <a:lstStyle/>
          <a:p>
            <a:pPr marL="685800" indent="-457200" algn="just" fontAlgn="base">
              <a:lnSpc>
                <a:spcPct val="115000"/>
              </a:lnSpc>
              <a:spcAft>
                <a:spcPts val="1000"/>
              </a:spcAft>
            </a:pPr>
            <a:r>
              <a:rPr lang="en-PH" b="1" dirty="0">
                <a:latin typeface="Arial" panose="020B0604020202020204" pitchFamily="34" charset="0"/>
                <a:cs typeface="Arial" panose="020B0604020202020204" pitchFamily="34" charset="0"/>
              </a:rPr>
              <a:t>What condition can the robot perform to its maximum potential in terms of  (a) quality of water sources based on data collected from sensors or water monitoring system  (b) waste collection  </a:t>
            </a:r>
          </a:p>
          <a:p>
            <a:pPr marL="685800" indent="-457200" algn="just" fontAlgn="base">
              <a:lnSpc>
                <a:spcPct val="115000"/>
              </a:lnSpc>
              <a:spcAft>
                <a:spcPts val="1000"/>
              </a:spcAft>
            </a:pPr>
            <a:r>
              <a:rPr lang="en-PH" b="1" dirty="0">
                <a:latin typeface="Arial" panose="020B0604020202020204" pitchFamily="34" charset="0"/>
                <a:cs typeface="Arial" panose="020B0604020202020204" pitchFamily="34" charset="0"/>
              </a:rPr>
              <a:t>How much trash/pollution can the robot carry in one session while in water?</a:t>
            </a:r>
          </a:p>
          <a:p>
            <a:pPr marL="685800" indent="-457200" algn="just" fontAlgn="base">
              <a:lnSpc>
                <a:spcPct val="115000"/>
              </a:lnSpc>
              <a:spcAft>
                <a:spcPts val="1000"/>
              </a:spcAft>
            </a:pPr>
            <a:r>
              <a:rPr lang="en-PH" b="1" dirty="0">
                <a:latin typeface="Arial" panose="020B0604020202020204" pitchFamily="34" charset="0"/>
                <a:cs typeface="Arial" panose="020B0604020202020204" pitchFamily="34" charset="0"/>
              </a:rPr>
              <a:t>How long would the robot function under heavy payloads - requiring using maximum speed due to too many trash/pollutions inside the net? </a:t>
            </a:r>
          </a:p>
          <a:p>
            <a:endParaRPr lang="en-US" dirty="0"/>
          </a:p>
        </p:txBody>
      </p:sp>
      <p:pic>
        <p:nvPicPr>
          <p:cNvPr id="5" name="Picture 4" descr="Logo&#10;&#10;Description automatically generated">
            <a:extLst>
              <a:ext uri="{FF2B5EF4-FFF2-40B4-BE49-F238E27FC236}">
                <a16:creationId xmlns:a16="http://schemas.microsoft.com/office/drawing/2014/main" id="{D6A61583-752C-45F6-A9E9-B961C802DE5F}"/>
              </a:ext>
            </a:extLst>
          </p:cNvPr>
          <p:cNvPicPr>
            <a:picLocks noChangeAspect="1"/>
          </p:cNvPicPr>
          <p:nvPr/>
        </p:nvPicPr>
        <p:blipFill>
          <a:blip r:embed="rId3"/>
          <a:stretch>
            <a:fillRect/>
          </a:stretch>
        </p:blipFill>
        <p:spPr>
          <a:xfrm>
            <a:off x="4572000" y="182088"/>
            <a:ext cx="1196287" cy="896215"/>
          </a:xfrm>
          <a:prstGeom prst="rect">
            <a:avLst/>
          </a:prstGeom>
        </p:spPr>
      </p:pic>
    </p:spTree>
    <p:extLst>
      <p:ext uri="{BB962C8B-B14F-4D97-AF65-F5344CB8AC3E}">
        <p14:creationId xmlns:p14="http://schemas.microsoft.com/office/powerpoint/2010/main" val="224139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290456" y="364175"/>
            <a:ext cx="6901543" cy="896214"/>
          </a:xfrm>
        </p:spPr>
        <p:txBody>
          <a:bodyPr>
            <a:normAutofit fontScale="90000"/>
          </a:bodyPr>
          <a:lstStyle/>
          <a:p>
            <a:pPr algn="ctr"/>
            <a:r>
              <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rPr>
              <a:t>Conceptual/ Research Framework </a:t>
            </a: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p:txBody>
          <a:bodyPr>
            <a:normAutofit/>
          </a:bodyPr>
          <a:lstStyle/>
          <a:p>
            <a:pPr marL="0" indent="0" algn="ctr">
              <a:buNone/>
            </a:pPr>
            <a:r>
              <a:rPr lang="en-PH" sz="4400" b="1" dirty="0">
                <a:solidFill>
                  <a:srgbClr val="16403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INPUT</a:t>
            </a:r>
          </a:p>
        </p:txBody>
      </p:sp>
      <p:pic>
        <p:nvPicPr>
          <p:cNvPr id="5" name="Picture 4" descr="Logo&#10;&#10;Description automatically generated">
            <a:extLst>
              <a:ext uri="{FF2B5EF4-FFF2-40B4-BE49-F238E27FC236}">
                <a16:creationId xmlns:a16="http://schemas.microsoft.com/office/drawing/2014/main" id="{A2347079-EE20-42EA-BD5A-A2A903E86335}"/>
              </a:ext>
            </a:extLst>
          </p:cNvPr>
          <p:cNvPicPr>
            <a:picLocks noChangeAspect="1"/>
          </p:cNvPicPr>
          <p:nvPr/>
        </p:nvPicPr>
        <p:blipFill>
          <a:blip r:embed="rId3"/>
          <a:stretch>
            <a:fillRect/>
          </a:stretch>
        </p:blipFill>
        <p:spPr>
          <a:xfrm>
            <a:off x="4767943" y="50842"/>
            <a:ext cx="1682394" cy="1260389"/>
          </a:xfrm>
          <a:prstGeom prst="rect">
            <a:avLst/>
          </a:prstGeom>
        </p:spPr>
      </p:pic>
      <p:sp>
        <p:nvSpPr>
          <p:cNvPr id="2" name="Rectangle 1">
            <a:extLst>
              <a:ext uri="{FF2B5EF4-FFF2-40B4-BE49-F238E27FC236}">
                <a16:creationId xmlns:a16="http://schemas.microsoft.com/office/drawing/2014/main" id="{3D15EF25-19F8-48F9-801B-14E484705890}"/>
              </a:ext>
            </a:extLst>
          </p:cNvPr>
          <p:cNvSpPr/>
          <p:nvPr/>
        </p:nvSpPr>
        <p:spPr>
          <a:xfrm>
            <a:off x="838200" y="2548329"/>
            <a:ext cx="5257800" cy="362863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r>
              <a:rPr lang="en-PH" sz="3600" b="1" dirty="0">
                <a:effectLst/>
                <a:latin typeface="Arial" panose="020B0604020202020204" pitchFamily="34" charset="0"/>
                <a:ea typeface="Times New Roman" panose="02020603050405020304" pitchFamily="18" charset="0"/>
                <a:cs typeface="Arial" panose="020B0604020202020204" pitchFamily="34" charset="0"/>
              </a:rPr>
              <a:t>- mega box</a:t>
            </a:r>
          </a:p>
          <a:p>
            <a:r>
              <a:rPr lang="en-PH" sz="3600" b="1" dirty="0">
                <a:effectLst/>
                <a:latin typeface="Arial" panose="020B0604020202020204" pitchFamily="34" charset="0"/>
                <a:ea typeface="Times New Roman" panose="02020603050405020304" pitchFamily="18" charset="0"/>
                <a:cs typeface="Arial" panose="020B0604020202020204" pitchFamily="34" charset="0"/>
              </a:rPr>
              <a:t>- fish net</a:t>
            </a:r>
          </a:p>
          <a:p>
            <a:r>
              <a:rPr lang="en-PH" sz="3600" b="1" dirty="0">
                <a:effectLst/>
                <a:latin typeface="Arial" panose="020B0604020202020204" pitchFamily="34" charset="0"/>
                <a:ea typeface="Times New Roman" panose="02020603050405020304" pitchFamily="18" charset="0"/>
                <a:cs typeface="Arial" panose="020B0604020202020204" pitchFamily="34" charset="0"/>
              </a:rPr>
              <a:t>- metal propeller</a:t>
            </a:r>
          </a:p>
          <a:p>
            <a:r>
              <a:rPr lang="en-PH" sz="3600" b="1" dirty="0">
                <a:effectLst/>
                <a:latin typeface="Arial" panose="020B0604020202020204" pitchFamily="34" charset="0"/>
                <a:ea typeface="Times New Roman" panose="02020603050405020304" pitchFamily="18" charset="0"/>
                <a:cs typeface="Arial" panose="020B0604020202020204" pitchFamily="34" charset="0"/>
              </a:rPr>
              <a:t>- servo</a:t>
            </a:r>
          </a:p>
          <a:p>
            <a:r>
              <a:rPr lang="en-PH" sz="3600" b="1" dirty="0">
                <a:effectLst/>
                <a:latin typeface="Arial" panose="020B0604020202020204" pitchFamily="34" charset="0"/>
                <a:ea typeface="Times New Roman" panose="02020603050405020304" pitchFamily="18" charset="0"/>
                <a:cs typeface="Arial" panose="020B0604020202020204" pitchFamily="34" charset="0"/>
              </a:rPr>
              <a:t>- shafts stainless steel</a:t>
            </a:r>
          </a:p>
        </p:txBody>
      </p:sp>
      <p:sp>
        <p:nvSpPr>
          <p:cNvPr id="6" name="Rectangle 5">
            <a:extLst>
              <a:ext uri="{FF2B5EF4-FFF2-40B4-BE49-F238E27FC236}">
                <a16:creationId xmlns:a16="http://schemas.microsoft.com/office/drawing/2014/main" id="{465849BF-803E-4960-909B-3EE0689F21A9}"/>
              </a:ext>
            </a:extLst>
          </p:cNvPr>
          <p:cNvSpPr/>
          <p:nvPr/>
        </p:nvSpPr>
        <p:spPr>
          <a:xfrm>
            <a:off x="6096000" y="2548329"/>
            <a:ext cx="5257800" cy="362863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lvl="2"/>
            <a:r>
              <a:rPr lang="en-PH" sz="3600" b="1" dirty="0">
                <a:effectLst/>
                <a:latin typeface="Arial" panose="020B0604020202020204" pitchFamily="34" charset="0"/>
                <a:ea typeface="Times New Roman" panose="02020603050405020304" pitchFamily="18" charset="0"/>
                <a:cs typeface="Arial" panose="020B0604020202020204" pitchFamily="34" charset="0"/>
              </a:rPr>
              <a:t>- brushless motor</a:t>
            </a:r>
          </a:p>
          <a:p>
            <a:pPr lvl="2"/>
            <a:r>
              <a:rPr lang="en-PH" sz="3600" b="1" dirty="0">
                <a:effectLst/>
                <a:latin typeface="Arial" panose="020B0604020202020204" pitchFamily="34" charset="0"/>
                <a:ea typeface="Times New Roman" panose="02020603050405020304" pitchFamily="18" charset="0"/>
                <a:cs typeface="Arial" panose="020B0604020202020204" pitchFamily="34" charset="0"/>
              </a:rPr>
              <a:t>- ESC</a:t>
            </a:r>
          </a:p>
          <a:p>
            <a:pPr lvl="2"/>
            <a:r>
              <a:rPr lang="en-PH" sz="3600" b="1" dirty="0">
                <a:effectLst/>
                <a:latin typeface="Arial" panose="020B0604020202020204" pitchFamily="34" charset="0"/>
                <a:ea typeface="Times New Roman" panose="02020603050405020304" pitchFamily="18" charset="0"/>
                <a:cs typeface="Arial" panose="020B0604020202020204" pitchFamily="34" charset="0"/>
              </a:rPr>
              <a:t>- 4s/5s battery</a:t>
            </a:r>
          </a:p>
          <a:p>
            <a:pPr lvl="2"/>
            <a:r>
              <a:rPr lang="en-PH" sz="3600" b="1" dirty="0">
                <a:effectLst/>
                <a:latin typeface="Arial" panose="020B0604020202020204" pitchFamily="34" charset="0"/>
                <a:ea typeface="Times New Roman" panose="02020603050405020304" pitchFamily="18" charset="0"/>
                <a:cs typeface="Arial" panose="020B0604020202020204" pitchFamily="34" charset="0"/>
              </a:rPr>
              <a:t>- receiver</a:t>
            </a:r>
          </a:p>
        </p:txBody>
      </p:sp>
    </p:spTree>
    <p:extLst>
      <p:ext uri="{BB962C8B-B14F-4D97-AF65-F5344CB8AC3E}">
        <p14:creationId xmlns:p14="http://schemas.microsoft.com/office/powerpoint/2010/main" val="263348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290456" y="364175"/>
            <a:ext cx="6901543" cy="896214"/>
          </a:xfrm>
        </p:spPr>
        <p:txBody>
          <a:bodyPr>
            <a:normAutofit fontScale="90000"/>
          </a:bodyPr>
          <a:lstStyle/>
          <a:p>
            <a:pPr algn="ctr"/>
            <a:r>
              <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rPr>
              <a:t>Conceptual/ Research Framework </a:t>
            </a: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p:txBody>
          <a:bodyPr/>
          <a:lstStyle/>
          <a:p>
            <a:pPr marL="0" indent="0">
              <a:buNone/>
            </a:pPr>
            <a:endParaRPr lang="en-PH" sz="4800" b="1" dirty="0">
              <a:solidFill>
                <a:srgbClr val="16403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pPr>
            <a:endParaRPr lang="en-PH" sz="4800" b="1" dirty="0">
              <a:solidFill>
                <a:srgbClr val="16403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pPr>
            <a:r>
              <a:rPr lang="en-PH" sz="4800" b="1" dirty="0">
                <a:solidFill>
                  <a:srgbClr val="16403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PROCESS</a:t>
            </a:r>
          </a:p>
          <a:p>
            <a:pPr marL="0" indent="0">
              <a:buNone/>
            </a:pPr>
            <a:endParaRPr lang="en-PH" dirty="0"/>
          </a:p>
        </p:txBody>
      </p:sp>
      <p:pic>
        <p:nvPicPr>
          <p:cNvPr id="5" name="Picture 4" descr="Logo&#10;&#10;Description automatically generated">
            <a:extLst>
              <a:ext uri="{FF2B5EF4-FFF2-40B4-BE49-F238E27FC236}">
                <a16:creationId xmlns:a16="http://schemas.microsoft.com/office/drawing/2014/main" id="{A2347079-EE20-42EA-BD5A-A2A903E86335}"/>
              </a:ext>
            </a:extLst>
          </p:cNvPr>
          <p:cNvPicPr>
            <a:picLocks noChangeAspect="1"/>
          </p:cNvPicPr>
          <p:nvPr/>
        </p:nvPicPr>
        <p:blipFill>
          <a:blip r:embed="rId3"/>
          <a:stretch>
            <a:fillRect/>
          </a:stretch>
        </p:blipFill>
        <p:spPr>
          <a:xfrm>
            <a:off x="4767943" y="50842"/>
            <a:ext cx="1682394" cy="1260389"/>
          </a:xfrm>
          <a:prstGeom prst="rect">
            <a:avLst/>
          </a:prstGeom>
        </p:spPr>
      </p:pic>
      <p:pic>
        <p:nvPicPr>
          <p:cNvPr id="3" name="Picture 2">
            <a:extLst>
              <a:ext uri="{FF2B5EF4-FFF2-40B4-BE49-F238E27FC236}">
                <a16:creationId xmlns:a16="http://schemas.microsoft.com/office/drawing/2014/main" id="{605E6A28-476A-40C6-AD60-4D02BF649153}"/>
              </a:ext>
            </a:extLst>
          </p:cNvPr>
          <p:cNvPicPr>
            <a:picLocks noChangeAspect="1"/>
          </p:cNvPicPr>
          <p:nvPr/>
        </p:nvPicPr>
        <p:blipFill>
          <a:blip r:embed="rId4"/>
          <a:stretch>
            <a:fillRect/>
          </a:stretch>
        </p:blipFill>
        <p:spPr>
          <a:xfrm>
            <a:off x="6096000" y="1573722"/>
            <a:ext cx="4386867" cy="5149801"/>
          </a:xfrm>
          <a:prstGeom prst="rect">
            <a:avLst/>
          </a:prstGeom>
        </p:spPr>
      </p:pic>
    </p:spTree>
    <p:extLst>
      <p:ext uri="{BB962C8B-B14F-4D97-AF65-F5344CB8AC3E}">
        <p14:creationId xmlns:p14="http://schemas.microsoft.com/office/powerpoint/2010/main" val="162587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290456" y="364175"/>
            <a:ext cx="6901543" cy="896214"/>
          </a:xfrm>
        </p:spPr>
        <p:txBody>
          <a:bodyPr>
            <a:normAutofit fontScale="90000"/>
          </a:bodyPr>
          <a:lstStyle/>
          <a:p>
            <a:pPr algn="ctr"/>
            <a:r>
              <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rPr>
              <a:t>Conceptual/ Research Framework </a:t>
            </a: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838200" y="2142487"/>
            <a:ext cx="10515600" cy="4351338"/>
          </a:xfrm>
        </p:spPr>
        <p:txBody>
          <a:bodyPr>
            <a:normAutofit/>
          </a:bodyPr>
          <a:lstStyle/>
          <a:p>
            <a:pPr marL="0" indent="0" algn="ctr">
              <a:buNone/>
            </a:pPr>
            <a:r>
              <a:rPr lang="en-PH" sz="4400" b="1" dirty="0">
                <a:solidFill>
                  <a:srgbClr val="16403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OUTPUT</a:t>
            </a:r>
          </a:p>
          <a:p>
            <a:pPr marL="0" indent="0" algn="ctr">
              <a:buNone/>
            </a:pPr>
            <a:endParaRPr lang="en-PH" sz="4400" b="1" dirty="0">
              <a:solidFill>
                <a:srgbClr val="16403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ctr">
              <a:buNone/>
            </a:pPr>
            <a:r>
              <a:rPr lang="en-US" sz="5400" b="1" i="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COLLECTING SOLID WASTE FROM POLLUTED WATERS USING 'MEGA BOX' ROBOT</a:t>
            </a:r>
            <a:endParaRPr lang="en-PH" sz="5400" b="1" i="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endParaRPr>
          </a:p>
          <a:p>
            <a:pPr marL="0" indent="0" algn="ctr">
              <a:buNone/>
            </a:pPr>
            <a:endParaRPr lang="en-PH" sz="4400" b="1" dirty="0">
              <a:solidFill>
                <a:srgbClr val="16403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Picture 4" descr="Logo&#10;&#10;Description automatically generated">
            <a:extLst>
              <a:ext uri="{FF2B5EF4-FFF2-40B4-BE49-F238E27FC236}">
                <a16:creationId xmlns:a16="http://schemas.microsoft.com/office/drawing/2014/main" id="{A2347079-EE20-42EA-BD5A-A2A903E86335}"/>
              </a:ext>
            </a:extLst>
          </p:cNvPr>
          <p:cNvPicPr>
            <a:picLocks noChangeAspect="1"/>
          </p:cNvPicPr>
          <p:nvPr/>
        </p:nvPicPr>
        <p:blipFill>
          <a:blip r:embed="rId3"/>
          <a:stretch>
            <a:fillRect/>
          </a:stretch>
        </p:blipFill>
        <p:spPr>
          <a:xfrm>
            <a:off x="4767943" y="50842"/>
            <a:ext cx="1682394" cy="1260389"/>
          </a:xfrm>
          <a:prstGeom prst="rect">
            <a:avLst/>
          </a:prstGeom>
        </p:spPr>
      </p:pic>
    </p:spTree>
    <p:extLst>
      <p:ext uri="{BB962C8B-B14F-4D97-AF65-F5344CB8AC3E}">
        <p14:creationId xmlns:p14="http://schemas.microsoft.com/office/powerpoint/2010/main" val="273301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Methodology</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838200" y="2485192"/>
            <a:ext cx="10515600" cy="2746375"/>
          </a:xfrm>
        </p:spPr>
        <p:txBody>
          <a:bodyPr>
            <a:normAutofit/>
          </a:bodyPr>
          <a:lstStyle/>
          <a:p>
            <a:pPr algn="just">
              <a:spcBef>
                <a:spcPts val="1200"/>
              </a:spcBef>
              <a:spcAft>
                <a:spcPts val="1200"/>
              </a:spcAft>
            </a:pPr>
            <a:r>
              <a:rPr lang="en-PH" b="1" dirty="0">
                <a:solidFill>
                  <a:srgbClr val="0F1419"/>
                </a:solidFill>
                <a:effectLst/>
                <a:latin typeface="Arial" panose="020B0604020202020204" pitchFamily="34" charset="0"/>
                <a:ea typeface="Times New Roman" panose="02020603050405020304" pitchFamily="18" charset="0"/>
                <a:cs typeface="Arial" panose="020B0604020202020204" pitchFamily="34" charset="0"/>
              </a:rPr>
              <a:t>The materials that the researchers need for this study are the mega box (66.5 cm x 45 cm) (1) , fish net (1) , metal propeller (1) , and servo (1). The study also needed Shafts stainless steel (1), brushless motor (1), ESC (1), and 4s/5s battery (1). Last is the receiver (1), the research needs a receiver for the robot to work.</a:t>
            </a:r>
            <a:r>
              <a:rPr lang="en-US" b="1" dirty="0">
                <a:effectLst/>
                <a:latin typeface="Arial" panose="020B0604020202020204" pitchFamily="34" charset="0"/>
                <a:ea typeface="Times New Roman" panose="02020603050405020304" pitchFamily="18" charset="0"/>
                <a:cs typeface="Arial" panose="020B0604020202020204" pitchFamily="34" charset="0"/>
              </a:rPr>
              <a:t> </a:t>
            </a:r>
            <a:endParaRPr lang="en-PH" b="1"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Picture 4" descr="Logo&#10;&#10;Description automatically generated">
            <a:extLst>
              <a:ext uri="{FF2B5EF4-FFF2-40B4-BE49-F238E27FC236}">
                <a16:creationId xmlns:a16="http://schemas.microsoft.com/office/drawing/2014/main" id="{240F66B3-FE82-4490-8B01-E69DE318E6CC}"/>
              </a:ext>
            </a:extLst>
          </p:cNvPr>
          <p:cNvPicPr>
            <a:picLocks noChangeAspect="1"/>
          </p:cNvPicPr>
          <p:nvPr/>
        </p:nvPicPr>
        <p:blipFill>
          <a:blip r:embed="rId3"/>
          <a:stretch>
            <a:fillRect/>
          </a:stretch>
        </p:blipFill>
        <p:spPr>
          <a:xfrm>
            <a:off x="4767943" y="50842"/>
            <a:ext cx="1682394" cy="1260389"/>
          </a:xfrm>
          <a:prstGeom prst="rect">
            <a:avLst/>
          </a:prstGeom>
        </p:spPr>
      </p:pic>
    </p:spTree>
    <p:extLst>
      <p:ext uri="{BB962C8B-B14F-4D97-AF65-F5344CB8AC3E}">
        <p14:creationId xmlns:p14="http://schemas.microsoft.com/office/powerpoint/2010/main" val="222116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Methodology</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219855" y="1400927"/>
            <a:ext cx="11752289" cy="5546768"/>
          </a:xfrm>
        </p:spPr>
        <p:txBody>
          <a:bodyPr>
            <a:normAutofit lnSpcReduction="10000"/>
          </a:bodyPr>
          <a:lstStyle/>
          <a:p>
            <a:pPr marL="342900" lvl="0" indent="-342900" algn="just">
              <a:buFont typeface="Arial" panose="020B0604020202020204" pitchFamily="34" charset="0"/>
              <a:buChar char="•"/>
              <a:tabLst>
                <a:tab pos="457200" algn="l"/>
              </a:tabLst>
            </a:pPr>
            <a:r>
              <a:rPr lang="en-PH" sz="1800" b="1" dirty="0">
                <a:effectLst/>
                <a:latin typeface="Arial" panose="020B0604020202020204" pitchFamily="34" charset="0"/>
                <a:ea typeface="Calibri" panose="020F0502020204030204" pitchFamily="34" charset="0"/>
                <a:cs typeface="Times New Roman" panose="02020603050405020304" pitchFamily="18" charset="0"/>
              </a:rPr>
              <a:t>Finding ways to clear bodies of water. </a:t>
            </a:r>
            <a:endParaRPr lang="en-PH"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en-PH" sz="1800" dirty="0">
                <a:effectLst/>
                <a:latin typeface="Arial" panose="020B0604020202020204" pitchFamily="34" charset="0"/>
                <a:ea typeface="Calibri" panose="020F0502020204030204" pitchFamily="34" charset="0"/>
              </a:rPr>
              <a:t>Rivers for example are a vast expanse of water, polluted by human wastes and trash. The researchers need to find ways to clean it up, like we would care for our own lawn or backyard. </a:t>
            </a:r>
            <a:endParaRPr lang="en-PH" sz="1800" dirty="0">
              <a:effectLst/>
              <a:latin typeface="Times New Roman" panose="02020603050405020304" pitchFamily="18" charset="0"/>
              <a:ea typeface="Times New Roman" panose="02020603050405020304" pitchFamily="18" charset="0"/>
            </a:endParaRPr>
          </a:p>
          <a:p>
            <a:pPr marL="0" indent="0" algn="just">
              <a:buNone/>
            </a:pPr>
            <a:endParaRPr lang="en-PH" sz="1800" dirty="0">
              <a:effectLst/>
              <a:latin typeface="Times New Roman" panose="02020603050405020304" pitchFamily="18" charset="0"/>
              <a:ea typeface="Times New Roman" panose="02020603050405020304" pitchFamily="18" charset="0"/>
            </a:endParaRPr>
          </a:p>
          <a:p>
            <a:pPr marL="342900" lvl="0" indent="-342900" algn="just">
              <a:buFont typeface="Arial" panose="020B0604020202020204" pitchFamily="34" charset="0"/>
              <a:buChar char="•"/>
              <a:tabLst>
                <a:tab pos="457200" algn="l"/>
              </a:tabLst>
            </a:pPr>
            <a:r>
              <a:rPr lang="en-PH" sz="1800" b="1" dirty="0">
                <a:effectLst/>
                <a:latin typeface="Arial" panose="020B0604020202020204" pitchFamily="34" charset="0"/>
                <a:ea typeface="Calibri" panose="020F0502020204030204" pitchFamily="34" charset="0"/>
                <a:cs typeface="Times New Roman" panose="02020603050405020304" pitchFamily="18" charset="0"/>
              </a:rPr>
              <a:t>Researching about the waste shark </a:t>
            </a:r>
            <a:endParaRPr lang="en-PH"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en-PH" sz="1800" dirty="0">
                <a:effectLst/>
                <a:latin typeface="Arial" panose="020B0604020202020204" pitchFamily="34" charset="0"/>
                <a:ea typeface="Calibri" panose="020F0502020204030204" pitchFamily="34" charset="0"/>
              </a:rPr>
              <a:t>After determining the purpose of the task, researchers sought out existing study/technology related to the goal.  The researchers saw the waste shark mega box (WSM) as the best idea to clean up ocean wastes. </a:t>
            </a:r>
            <a:endParaRPr lang="en-PH" sz="1800" dirty="0">
              <a:effectLst/>
              <a:latin typeface="Times New Roman" panose="02020603050405020304" pitchFamily="18" charset="0"/>
              <a:ea typeface="Times New Roman" panose="02020603050405020304" pitchFamily="18" charset="0"/>
            </a:endParaRPr>
          </a:p>
          <a:p>
            <a:pPr marL="0" indent="0" algn="just">
              <a:buNone/>
            </a:pPr>
            <a:endParaRPr lang="en-PH" sz="1800" dirty="0">
              <a:effectLst/>
              <a:latin typeface="Times New Roman" panose="02020603050405020304" pitchFamily="18" charset="0"/>
              <a:ea typeface="Times New Roman" panose="02020603050405020304" pitchFamily="18" charset="0"/>
            </a:endParaRPr>
          </a:p>
          <a:p>
            <a:pPr marL="342900" lvl="0" indent="-342900" algn="just">
              <a:buFont typeface="Arial" panose="020B0604020202020204" pitchFamily="34" charset="0"/>
              <a:buChar char="•"/>
              <a:tabLst>
                <a:tab pos="457200" algn="l"/>
              </a:tabLst>
            </a:pPr>
            <a:r>
              <a:rPr lang="en-PH" sz="1800" b="1" dirty="0">
                <a:effectLst/>
                <a:latin typeface="Arial" panose="020B0604020202020204" pitchFamily="34" charset="0"/>
                <a:ea typeface="Calibri" panose="020F0502020204030204" pitchFamily="34" charset="0"/>
                <a:cs typeface="Times New Roman" panose="02020603050405020304" pitchFamily="18" charset="0"/>
              </a:rPr>
              <a:t>Finding ways on how RC boats work </a:t>
            </a:r>
            <a:endParaRPr lang="en-PH"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en-PH" sz="1800" dirty="0">
                <a:effectLst/>
                <a:latin typeface="Arial" panose="020B0604020202020204" pitchFamily="34" charset="0"/>
                <a:ea typeface="Calibri" panose="020F0502020204030204" pitchFamily="34" charset="0"/>
              </a:rPr>
              <a:t>The WSM should be able to move through the ocean waters to collect plastic wastes floating in the ocean.  The researchers turn to apply the technology of RC boats to make the WSM swim in the ocean and do the job it was intended to do. The robot should work with a battery voltage of 14.8. </a:t>
            </a:r>
            <a:endParaRPr lang="en-PH" sz="1800" dirty="0">
              <a:effectLst/>
              <a:latin typeface="Times New Roman" panose="02020603050405020304" pitchFamily="18" charset="0"/>
              <a:ea typeface="Times New Roman" panose="02020603050405020304" pitchFamily="18" charset="0"/>
            </a:endParaRPr>
          </a:p>
          <a:p>
            <a:pPr marL="0" indent="0" algn="just">
              <a:buNone/>
            </a:pPr>
            <a:endParaRPr lang="en-PH" sz="1800" dirty="0">
              <a:effectLst/>
              <a:latin typeface="Times New Roman" panose="02020603050405020304" pitchFamily="18" charset="0"/>
              <a:ea typeface="Times New Roman" panose="02020603050405020304" pitchFamily="18" charset="0"/>
            </a:endParaRPr>
          </a:p>
          <a:p>
            <a:pPr marL="342900" lvl="0" indent="-342900" algn="just">
              <a:buFont typeface="Arial" panose="020B0604020202020204" pitchFamily="34" charset="0"/>
              <a:buChar char="•"/>
              <a:tabLst>
                <a:tab pos="457200" algn="l"/>
              </a:tabLst>
            </a:pPr>
            <a:r>
              <a:rPr lang="en-PH" sz="1800" b="1" dirty="0">
                <a:effectLst/>
                <a:latin typeface="Arial" panose="020B0604020202020204" pitchFamily="34" charset="0"/>
                <a:ea typeface="Calibri" panose="020F0502020204030204" pitchFamily="34" charset="0"/>
                <a:cs typeface="Times New Roman" panose="02020603050405020304" pitchFamily="18" charset="0"/>
              </a:rPr>
              <a:t>Gathering and buying of materials </a:t>
            </a:r>
            <a:endParaRPr lang="en-PH"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en-PH" sz="1800" dirty="0">
                <a:effectLst/>
                <a:latin typeface="Arial" panose="020B0604020202020204" pitchFamily="34" charset="0"/>
                <a:ea typeface="Calibri" panose="020F0502020204030204" pitchFamily="34" charset="0"/>
              </a:rPr>
              <a:t>The WSM must stay afloat and swim through the ocean. So, the researchers</a:t>
            </a:r>
            <a:r>
              <a:rPr lang="en-US" sz="1800" dirty="0">
                <a:effectLst/>
                <a:latin typeface="Arial" panose="020B0604020202020204" pitchFamily="34" charset="0"/>
                <a:ea typeface="Calibri" panose="020F0502020204030204" pitchFamily="34" charset="0"/>
              </a:rPr>
              <a:t> </a:t>
            </a:r>
            <a:r>
              <a:rPr lang="en-PH" sz="1800" dirty="0">
                <a:effectLst/>
                <a:latin typeface="Arial" panose="020B0604020202020204" pitchFamily="34" charset="0"/>
                <a:ea typeface="Calibri" panose="020F0502020204030204" pitchFamily="34" charset="0"/>
              </a:rPr>
              <a:t>need to find the best material for the body, the automation to make it swim and gather waste, the energy system that will make it work, and the RC to control the WSM.</a:t>
            </a:r>
            <a:endParaRPr lang="en-PH" sz="1800" dirty="0">
              <a:effectLst/>
              <a:latin typeface="Times New Roman" panose="02020603050405020304" pitchFamily="18" charset="0"/>
              <a:ea typeface="Times New Roman" panose="02020603050405020304" pitchFamily="18" charset="0"/>
            </a:endParaRPr>
          </a:p>
        </p:txBody>
      </p:sp>
      <p:pic>
        <p:nvPicPr>
          <p:cNvPr id="5" name="Picture 4" descr="Logo&#10;&#10;Description automatically generated">
            <a:extLst>
              <a:ext uri="{FF2B5EF4-FFF2-40B4-BE49-F238E27FC236}">
                <a16:creationId xmlns:a16="http://schemas.microsoft.com/office/drawing/2014/main" id="{240F66B3-FE82-4490-8B01-E69DE318E6CC}"/>
              </a:ext>
            </a:extLst>
          </p:cNvPr>
          <p:cNvPicPr>
            <a:picLocks noChangeAspect="1"/>
          </p:cNvPicPr>
          <p:nvPr/>
        </p:nvPicPr>
        <p:blipFill>
          <a:blip r:embed="rId3"/>
          <a:stretch>
            <a:fillRect/>
          </a:stretch>
        </p:blipFill>
        <p:spPr>
          <a:xfrm>
            <a:off x="4767943" y="50842"/>
            <a:ext cx="1682394" cy="1260389"/>
          </a:xfrm>
          <a:prstGeom prst="rect">
            <a:avLst/>
          </a:prstGeom>
        </p:spPr>
      </p:pic>
    </p:spTree>
    <p:extLst>
      <p:ext uri="{BB962C8B-B14F-4D97-AF65-F5344CB8AC3E}">
        <p14:creationId xmlns:p14="http://schemas.microsoft.com/office/powerpoint/2010/main" val="76881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Methodology</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219855" y="1573722"/>
            <a:ext cx="11752289" cy="4920103"/>
          </a:xfrm>
        </p:spPr>
        <p:txBody>
          <a:bodyPr>
            <a:normAutofit fontScale="92500" lnSpcReduction="20000"/>
          </a:bodyPr>
          <a:lstStyle/>
          <a:p>
            <a:pPr marL="342900" lvl="0" indent="-342900" algn="just">
              <a:buFont typeface="Arial" panose="020B0604020202020204" pitchFamily="34" charset="0"/>
              <a:buChar char="•"/>
              <a:tabLst>
                <a:tab pos="457200" algn="l"/>
              </a:tabLst>
            </a:pPr>
            <a:r>
              <a:rPr lang="en-PH" sz="1900" b="1" dirty="0">
                <a:effectLst/>
                <a:latin typeface="Arial" panose="020B0604020202020204" pitchFamily="34" charset="0"/>
                <a:ea typeface="Calibri" panose="020F0502020204030204" pitchFamily="34" charset="0"/>
                <a:cs typeface="Times New Roman" panose="02020603050405020304" pitchFamily="18" charset="0"/>
              </a:rPr>
              <a:t>Measuring components to make sure they fit </a:t>
            </a:r>
            <a:endParaRPr lang="en-PH"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en-PH" sz="1900" dirty="0">
                <a:effectLst/>
                <a:latin typeface="Arial" panose="020B0604020202020204" pitchFamily="34" charset="0"/>
                <a:ea typeface="Calibri" panose="020F0502020204030204" pitchFamily="34" charset="0"/>
              </a:rPr>
              <a:t>The prototype WSM will be smaller for the purposes of this project but should be expandable to a larger prototype as may be required by the actual body of water it will be servicing</a:t>
            </a:r>
            <a:r>
              <a:rPr lang="en-US" sz="1900" dirty="0">
                <a:effectLst/>
                <a:latin typeface="Arial" panose="020B0604020202020204" pitchFamily="34" charset="0"/>
                <a:ea typeface="Calibri" panose="020F0502020204030204" pitchFamily="34" charset="0"/>
              </a:rPr>
              <a:t>. The mega box (66.5 cm x 45 cm) (1), fish net (1), metal propeller (1), and servo (1) are the items required for this research. Shafts stainless steel (1), brushless motor (1), ESC (1), and 4s/5s battery (1) were also required for the investigation. The last component is the receiver (1), which is required for the robot to function.</a:t>
            </a:r>
          </a:p>
          <a:p>
            <a:pPr marL="0" indent="0" algn="just">
              <a:buNone/>
            </a:pPr>
            <a:endParaRPr lang="en-PH" sz="1900" dirty="0">
              <a:effectLst/>
              <a:latin typeface="Times New Roman" panose="02020603050405020304" pitchFamily="18" charset="0"/>
              <a:ea typeface="Times New Roman" panose="02020603050405020304" pitchFamily="18" charset="0"/>
            </a:endParaRPr>
          </a:p>
          <a:p>
            <a:pPr marL="342900" lvl="0" indent="-342900" algn="just">
              <a:buFont typeface="Arial" panose="020B0604020202020204" pitchFamily="34" charset="0"/>
              <a:buChar char="•"/>
              <a:tabLst>
                <a:tab pos="457200" algn="l"/>
              </a:tabLst>
            </a:pPr>
            <a:r>
              <a:rPr lang="en-PH" sz="1900" b="1" dirty="0">
                <a:effectLst/>
                <a:latin typeface="Arial" panose="020B0604020202020204" pitchFamily="34" charset="0"/>
                <a:ea typeface="Calibri" panose="020F0502020204030204" pitchFamily="34" charset="0"/>
                <a:cs typeface="Times New Roman" panose="02020603050405020304" pitchFamily="18" charset="0"/>
              </a:rPr>
              <a:t>Construction of the waste collecting robot </a:t>
            </a:r>
            <a:endParaRPr lang="en-PH"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en-PH" sz="1900" dirty="0">
                <a:effectLst/>
                <a:latin typeface="Arial" panose="020B0604020202020204" pitchFamily="34" charset="0"/>
                <a:ea typeface="Calibri" panose="020F0502020204030204" pitchFamily="34" charset="0"/>
              </a:rPr>
              <a:t>All materials now available and the measurements done, the team goes to work assembling the robot. The size of the </a:t>
            </a:r>
            <a:r>
              <a:rPr lang="en-PH" sz="1900" dirty="0" err="1">
                <a:effectLst/>
                <a:latin typeface="Arial" panose="020B0604020202020204" pitchFamily="34" charset="0"/>
                <a:ea typeface="Calibri" panose="020F0502020204030204" pitchFamily="34" charset="0"/>
              </a:rPr>
              <a:t>megabox</a:t>
            </a:r>
            <a:r>
              <a:rPr lang="en-PH" sz="1900" dirty="0">
                <a:effectLst/>
                <a:latin typeface="Arial" panose="020B0604020202020204" pitchFamily="34" charset="0"/>
                <a:ea typeface="Calibri" panose="020F0502020204030204" pitchFamily="34" charset="0"/>
              </a:rPr>
              <a:t> should be 66.5cm x 45cm. </a:t>
            </a:r>
            <a:endParaRPr lang="en-PH" sz="1900" dirty="0">
              <a:effectLst/>
              <a:latin typeface="Times New Roman" panose="02020603050405020304" pitchFamily="18" charset="0"/>
              <a:ea typeface="Times New Roman" panose="02020603050405020304" pitchFamily="18" charset="0"/>
            </a:endParaRPr>
          </a:p>
          <a:p>
            <a:pPr algn="just"/>
            <a:endParaRPr lang="en-PH" sz="1900" dirty="0">
              <a:effectLst/>
              <a:latin typeface="Times New Roman" panose="02020603050405020304" pitchFamily="18" charset="0"/>
              <a:ea typeface="Times New Roman" panose="02020603050405020304" pitchFamily="18" charset="0"/>
            </a:endParaRPr>
          </a:p>
          <a:p>
            <a:pPr marL="342900" lvl="0" indent="-342900" algn="just">
              <a:buFont typeface="Arial" panose="020B0604020202020204" pitchFamily="34" charset="0"/>
              <a:buChar char="•"/>
              <a:tabLst>
                <a:tab pos="457200" algn="l"/>
              </a:tabLst>
            </a:pPr>
            <a:r>
              <a:rPr lang="en-PH" sz="1900" b="1" dirty="0">
                <a:effectLst/>
                <a:latin typeface="Arial" panose="020B0604020202020204" pitchFamily="34" charset="0"/>
                <a:ea typeface="Calibri" panose="020F0502020204030204" pitchFamily="34" charset="0"/>
                <a:cs typeface="Times New Roman" panose="02020603050405020304" pitchFamily="18" charset="0"/>
              </a:rPr>
              <a:t>Testing the robot</a:t>
            </a:r>
            <a:endParaRPr lang="en-PH"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en-PH" sz="1900" dirty="0">
                <a:effectLst/>
                <a:latin typeface="Arial" panose="020B0604020202020204" pitchFamily="34" charset="0"/>
                <a:ea typeface="Calibri" panose="020F0502020204030204" pitchFamily="34" charset="0"/>
              </a:rPr>
              <a:t>As the project comes to fruition, researchers test the WSM parts work before doing the test runs on water. After checking the functionality of the WSM, researchers will put the project to test in a shallow pool or body of water.  The purpose at this point is to see the waste gathering functions at work.</a:t>
            </a:r>
            <a:r>
              <a:rPr lang="en-PH" sz="1900" b="1" dirty="0">
                <a:effectLst/>
                <a:latin typeface="Arial" panose="020B0604020202020204" pitchFamily="34" charset="0"/>
                <a:ea typeface="Calibri" panose="020F0502020204030204" pitchFamily="34" charset="0"/>
              </a:rPr>
              <a:t> </a:t>
            </a:r>
            <a:r>
              <a:rPr lang="en-PH" sz="1900" dirty="0">
                <a:effectLst/>
                <a:latin typeface="Arial" panose="020B0604020202020204" pitchFamily="34" charset="0"/>
                <a:ea typeface="Calibri" panose="020F0502020204030204" pitchFamily="34" charset="0"/>
              </a:rPr>
              <a:t>As the project works in the shallow pool, the researchers </a:t>
            </a:r>
            <a:r>
              <a:rPr lang="en-US" sz="1900" dirty="0">
                <a:effectLst/>
                <a:latin typeface="Arial" panose="020B0604020202020204" pitchFamily="34" charset="0"/>
                <a:ea typeface="Calibri" panose="020F0502020204030204" pitchFamily="34" charset="0"/>
              </a:rPr>
              <a:t> </a:t>
            </a:r>
            <a:r>
              <a:rPr lang="en-PH" sz="1900" dirty="0">
                <a:effectLst/>
                <a:latin typeface="Arial" panose="020B0604020202020204" pitchFamily="34" charset="0"/>
                <a:ea typeface="Calibri" panose="020F0502020204030204" pitchFamily="34" charset="0"/>
              </a:rPr>
              <a:t>now make the final test of bringing the WSM to an actual river.  This final test will not only check its waste gathering capability, but also the RC functions to enable the team to direct the unit to where it should be going to collect wastes and return to deposit the waste collected before it goes through another round. The variables that needs to be tested are the speed (10 kph), weight capacity (50kg), and its maximum time of operation (2 hours). </a:t>
            </a:r>
            <a:endParaRPr lang="en-PH" sz="1900" dirty="0">
              <a:effectLst/>
              <a:latin typeface="Times New Roman" panose="02020603050405020304" pitchFamily="18" charset="0"/>
              <a:ea typeface="Times New Roman" panose="02020603050405020304" pitchFamily="18" charset="0"/>
            </a:endParaRPr>
          </a:p>
          <a:p>
            <a:pPr algn="just"/>
            <a:endParaRPr lang="en-PH" sz="20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5" name="Picture 4" descr="Logo&#10;&#10;Description automatically generated">
            <a:extLst>
              <a:ext uri="{FF2B5EF4-FFF2-40B4-BE49-F238E27FC236}">
                <a16:creationId xmlns:a16="http://schemas.microsoft.com/office/drawing/2014/main" id="{240F66B3-FE82-4490-8B01-E69DE318E6CC}"/>
              </a:ext>
            </a:extLst>
          </p:cNvPr>
          <p:cNvPicPr>
            <a:picLocks noChangeAspect="1"/>
          </p:cNvPicPr>
          <p:nvPr/>
        </p:nvPicPr>
        <p:blipFill>
          <a:blip r:embed="rId3"/>
          <a:stretch>
            <a:fillRect/>
          </a:stretch>
        </p:blipFill>
        <p:spPr>
          <a:xfrm>
            <a:off x="4767943" y="50842"/>
            <a:ext cx="1682394" cy="1260389"/>
          </a:xfrm>
          <a:prstGeom prst="rect">
            <a:avLst/>
          </a:prstGeom>
        </p:spPr>
      </p:pic>
    </p:spTree>
    <p:extLst>
      <p:ext uri="{BB962C8B-B14F-4D97-AF65-F5344CB8AC3E}">
        <p14:creationId xmlns:p14="http://schemas.microsoft.com/office/powerpoint/2010/main" val="127454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Schematic Diagram </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pic>
        <p:nvPicPr>
          <p:cNvPr id="5" name="Picture 4" descr="Logo&#10;&#10;Description automatically generated">
            <a:extLst>
              <a:ext uri="{FF2B5EF4-FFF2-40B4-BE49-F238E27FC236}">
                <a16:creationId xmlns:a16="http://schemas.microsoft.com/office/drawing/2014/main" id="{B334050B-C927-49B1-B43F-5FEE3D9A2144}"/>
              </a:ext>
            </a:extLst>
          </p:cNvPr>
          <p:cNvPicPr>
            <a:picLocks noChangeAspect="1"/>
          </p:cNvPicPr>
          <p:nvPr/>
        </p:nvPicPr>
        <p:blipFill>
          <a:blip r:embed="rId3"/>
          <a:stretch>
            <a:fillRect/>
          </a:stretch>
        </p:blipFill>
        <p:spPr>
          <a:xfrm>
            <a:off x="4767943" y="50842"/>
            <a:ext cx="1682394" cy="1260389"/>
          </a:xfrm>
          <a:prstGeom prst="rect">
            <a:avLst/>
          </a:prstGeom>
        </p:spPr>
      </p:pic>
      <p:pic>
        <p:nvPicPr>
          <p:cNvPr id="6" name="Content Placeholder 5" descr="Background pattern&#10;&#10;Description automatically generated with medium confidence">
            <a:extLst>
              <a:ext uri="{FF2B5EF4-FFF2-40B4-BE49-F238E27FC236}">
                <a16:creationId xmlns:a16="http://schemas.microsoft.com/office/drawing/2014/main" id="{2A01DEC4-C099-4D45-B8F1-C4724A3F497B}"/>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4038835" y="1429849"/>
            <a:ext cx="4114330" cy="5428151"/>
          </a:xfrm>
          <a:prstGeom prst="rect">
            <a:avLst/>
          </a:prstGeom>
          <a:noFill/>
          <a:ln>
            <a:noFill/>
          </a:ln>
        </p:spPr>
      </p:pic>
    </p:spTree>
    <p:extLst>
      <p:ext uri="{BB962C8B-B14F-4D97-AF65-F5344CB8AC3E}">
        <p14:creationId xmlns:p14="http://schemas.microsoft.com/office/powerpoint/2010/main" val="155833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Research Output</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pic>
        <p:nvPicPr>
          <p:cNvPr id="5" name="Picture 4" descr="Logo&#10;&#10;Description automatically generated">
            <a:extLst>
              <a:ext uri="{FF2B5EF4-FFF2-40B4-BE49-F238E27FC236}">
                <a16:creationId xmlns:a16="http://schemas.microsoft.com/office/drawing/2014/main" id="{A754193F-BF46-429D-BA04-09F4FF8DC698}"/>
              </a:ext>
            </a:extLst>
          </p:cNvPr>
          <p:cNvPicPr>
            <a:picLocks noChangeAspect="1"/>
          </p:cNvPicPr>
          <p:nvPr/>
        </p:nvPicPr>
        <p:blipFill>
          <a:blip r:embed="rId3"/>
          <a:stretch>
            <a:fillRect/>
          </a:stretch>
        </p:blipFill>
        <p:spPr>
          <a:xfrm>
            <a:off x="4767943" y="50842"/>
            <a:ext cx="1682394" cy="1260389"/>
          </a:xfrm>
          <a:prstGeom prst="rect">
            <a:avLst/>
          </a:prstGeom>
        </p:spPr>
      </p:pic>
      <p:pic>
        <p:nvPicPr>
          <p:cNvPr id="6" name="Content Placeholder 5">
            <a:extLst>
              <a:ext uri="{FF2B5EF4-FFF2-40B4-BE49-F238E27FC236}">
                <a16:creationId xmlns:a16="http://schemas.microsoft.com/office/drawing/2014/main" id="{90DF0059-5E23-49F6-AB10-AF0C34C5EA03}"/>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123388" y="1424489"/>
            <a:ext cx="4532479" cy="2550512"/>
          </a:xfrm>
          <a:prstGeom prst="rect">
            <a:avLst/>
          </a:prstGeom>
          <a:noFill/>
          <a:ln>
            <a:noFill/>
          </a:ln>
        </p:spPr>
      </p:pic>
      <p:pic>
        <p:nvPicPr>
          <p:cNvPr id="7" name="Picture 6">
            <a:extLst>
              <a:ext uri="{FF2B5EF4-FFF2-40B4-BE49-F238E27FC236}">
                <a16:creationId xmlns:a16="http://schemas.microsoft.com/office/drawing/2014/main" id="{8D3C0E0E-447D-4C15-92C8-2C4DC239B78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3132" y="4139101"/>
            <a:ext cx="4532735" cy="2550512"/>
          </a:xfrm>
          <a:prstGeom prst="rect">
            <a:avLst/>
          </a:prstGeom>
          <a:noFill/>
          <a:ln>
            <a:noFill/>
          </a:ln>
        </p:spPr>
      </p:pic>
      <p:pic>
        <p:nvPicPr>
          <p:cNvPr id="8" name="Picture 7">
            <a:extLst>
              <a:ext uri="{FF2B5EF4-FFF2-40B4-BE49-F238E27FC236}">
                <a16:creationId xmlns:a16="http://schemas.microsoft.com/office/drawing/2014/main" id="{98F436B3-EB0C-4C81-BBD6-D73B267A770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36134" y="1421322"/>
            <a:ext cx="4532734" cy="2550512"/>
          </a:xfrm>
          <a:prstGeom prst="rect">
            <a:avLst/>
          </a:prstGeom>
          <a:noFill/>
          <a:ln>
            <a:noFill/>
          </a:ln>
        </p:spPr>
      </p:pic>
      <p:pic>
        <p:nvPicPr>
          <p:cNvPr id="10" name="Picture 9">
            <a:extLst>
              <a:ext uri="{FF2B5EF4-FFF2-40B4-BE49-F238E27FC236}">
                <a16:creationId xmlns:a16="http://schemas.microsoft.com/office/drawing/2014/main" id="{74E27051-30D0-40DC-9693-6F40DBB5DE9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36134" y="4139101"/>
            <a:ext cx="4532737" cy="2550513"/>
          </a:xfrm>
          <a:prstGeom prst="rect">
            <a:avLst/>
          </a:prstGeom>
          <a:noFill/>
          <a:ln>
            <a:noFill/>
          </a:ln>
        </p:spPr>
      </p:pic>
    </p:spTree>
    <p:extLst>
      <p:ext uri="{BB962C8B-B14F-4D97-AF65-F5344CB8AC3E}">
        <p14:creationId xmlns:p14="http://schemas.microsoft.com/office/powerpoint/2010/main" val="1379716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96000" y="364175"/>
            <a:ext cx="6096000"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Projected Cost Analysis </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p:txBody>
          <a:bodyPr/>
          <a:lstStyle/>
          <a:p>
            <a:pPr marL="0" indent="0">
              <a:buNone/>
            </a:pPr>
            <a:endParaRPr lang="en-PH" dirty="0"/>
          </a:p>
        </p:txBody>
      </p:sp>
      <p:pic>
        <p:nvPicPr>
          <p:cNvPr id="5" name="Picture 4" descr="Logo&#10;&#10;Description automatically generated">
            <a:extLst>
              <a:ext uri="{FF2B5EF4-FFF2-40B4-BE49-F238E27FC236}">
                <a16:creationId xmlns:a16="http://schemas.microsoft.com/office/drawing/2014/main" id="{0142917D-9BE6-4331-A2F9-7F1DAF343707}"/>
              </a:ext>
            </a:extLst>
          </p:cNvPr>
          <p:cNvPicPr>
            <a:picLocks noChangeAspect="1"/>
          </p:cNvPicPr>
          <p:nvPr/>
        </p:nvPicPr>
        <p:blipFill>
          <a:blip r:embed="rId3"/>
          <a:stretch>
            <a:fillRect/>
          </a:stretch>
        </p:blipFill>
        <p:spPr>
          <a:xfrm>
            <a:off x="4767943" y="50842"/>
            <a:ext cx="1682394" cy="1260389"/>
          </a:xfrm>
          <a:prstGeom prst="rect">
            <a:avLst/>
          </a:prstGeom>
        </p:spPr>
      </p:pic>
      <p:graphicFrame>
        <p:nvGraphicFramePr>
          <p:cNvPr id="2" name="Table 1">
            <a:extLst>
              <a:ext uri="{FF2B5EF4-FFF2-40B4-BE49-F238E27FC236}">
                <a16:creationId xmlns:a16="http://schemas.microsoft.com/office/drawing/2014/main" id="{8F3A894A-5380-46A8-873D-DAC7F1CF5BDC}"/>
              </a:ext>
            </a:extLst>
          </p:cNvPr>
          <p:cNvGraphicFramePr>
            <a:graphicFrameLocks noGrp="1"/>
          </p:cNvGraphicFramePr>
          <p:nvPr>
            <p:extLst>
              <p:ext uri="{D42A27DB-BD31-4B8C-83A1-F6EECF244321}">
                <p14:modId xmlns:p14="http://schemas.microsoft.com/office/powerpoint/2010/main" val="322121779"/>
              </p:ext>
            </p:extLst>
          </p:nvPr>
        </p:nvGraphicFramePr>
        <p:xfrm>
          <a:off x="838199" y="1825625"/>
          <a:ext cx="10515600" cy="4351341"/>
        </p:xfrm>
        <a:graphic>
          <a:graphicData uri="http://schemas.openxmlformats.org/drawingml/2006/table">
            <a:tbl>
              <a:tblPr firstRow="1" firstCol="1" bandRow="1">
                <a:tableStyleId>{5940675A-B579-460E-94D1-54222C63F5DA}</a:tableStyleId>
              </a:tblPr>
              <a:tblGrid>
                <a:gridCol w="2866349">
                  <a:extLst>
                    <a:ext uri="{9D8B030D-6E8A-4147-A177-3AD203B41FA5}">
                      <a16:colId xmlns:a16="http://schemas.microsoft.com/office/drawing/2014/main" val="2810573362"/>
                    </a:ext>
                  </a:extLst>
                </a:gridCol>
                <a:gridCol w="1713025">
                  <a:extLst>
                    <a:ext uri="{9D8B030D-6E8A-4147-A177-3AD203B41FA5}">
                      <a16:colId xmlns:a16="http://schemas.microsoft.com/office/drawing/2014/main" val="1256253302"/>
                    </a:ext>
                  </a:extLst>
                </a:gridCol>
                <a:gridCol w="1967434">
                  <a:extLst>
                    <a:ext uri="{9D8B030D-6E8A-4147-A177-3AD203B41FA5}">
                      <a16:colId xmlns:a16="http://schemas.microsoft.com/office/drawing/2014/main" val="399567383"/>
                    </a:ext>
                  </a:extLst>
                </a:gridCol>
                <a:gridCol w="1933514">
                  <a:extLst>
                    <a:ext uri="{9D8B030D-6E8A-4147-A177-3AD203B41FA5}">
                      <a16:colId xmlns:a16="http://schemas.microsoft.com/office/drawing/2014/main" val="2863058271"/>
                    </a:ext>
                  </a:extLst>
                </a:gridCol>
                <a:gridCol w="2035278">
                  <a:extLst>
                    <a:ext uri="{9D8B030D-6E8A-4147-A177-3AD203B41FA5}">
                      <a16:colId xmlns:a16="http://schemas.microsoft.com/office/drawing/2014/main" val="3392094917"/>
                    </a:ext>
                  </a:extLst>
                </a:gridCol>
              </a:tblGrid>
              <a:tr h="1003672">
                <a:tc>
                  <a:txBody>
                    <a:bodyPr/>
                    <a:lstStyle/>
                    <a:p>
                      <a:pPr algn="ctr" fontAlgn="base">
                        <a:lnSpc>
                          <a:spcPct val="107000"/>
                        </a:lnSpc>
                        <a:spcAft>
                          <a:spcPts val="800"/>
                        </a:spcAft>
                      </a:pPr>
                      <a:r>
                        <a:rPr lang="en-US" dirty="0"/>
                        <a:t>Item </a:t>
                      </a:r>
                      <a:r>
                        <a:rPr lang="en-PH" dirty="0"/>
                        <a:t> </a:t>
                      </a:r>
                      <a:endParaRPr lang="en-PH" dirty="0">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Quantity/ Frequency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Amount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Subtotal </a:t>
                      </a:r>
                      <a:r>
                        <a:rPr lang="en-PH"/>
                        <a:t> </a:t>
                      </a:r>
                    </a:p>
                    <a:p>
                      <a:pPr algn="ctr" fontAlgn="base">
                        <a:lnSpc>
                          <a:spcPct val="107000"/>
                        </a:lnSpc>
                        <a:spcAft>
                          <a:spcPts val="800"/>
                        </a:spcAft>
                      </a:pPr>
                      <a:r>
                        <a:rPr lang="en-US"/>
                        <a:t>(Quantity X Amount)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Location where it will purchased/ undertaken </a:t>
                      </a:r>
                      <a:r>
                        <a:rPr lang="en-PH"/>
                        <a:t> </a:t>
                      </a:r>
                      <a:endParaRPr lang="en-PH">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712426166"/>
                  </a:ext>
                </a:extLst>
              </a:tr>
              <a:tr h="309804">
                <a:tc>
                  <a:txBody>
                    <a:bodyPr/>
                    <a:lstStyle/>
                    <a:p>
                      <a:pPr algn="ctr" fontAlgn="base">
                        <a:lnSpc>
                          <a:spcPct val="107000"/>
                        </a:lnSpc>
                        <a:spcAft>
                          <a:spcPts val="800"/>
                        </a:spcAft>
                      </a:pPr>
                      <a:r>
                        <a:rPr lang="en-US"/>
                        <a:t>Mega Box</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1</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PHP 199.00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PHP 199.00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Lazada</a:t>
                      </a:r>
                      <a:r>
                        <a:rPr lang="en-PH"/>
                        <a:t> </a:t>
                      </a:r>
                      <a:endParaRPr lang="en-PH">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2872620511"/>
                  </a:ext>
                </a:extLst>
              </a:tr>
              <a:tr h="281640">
                <a:tc>
                  <a:txBody>
                    <a:bodyPr/>
                    <a:lstStyle/>
                    <a:p>
                      <a:pPr algn="ctr" fontAlgn="base">
                        <a:lnSpc>
                          <a:spcPct val="107000"/>
                        </a:lnSpc>
                        <a:spcAft>
                          <a:spcPts val="800"/>
                        </a:spcAft>
                      </a:pPr>
                      <a:r>
                        <a:rPr lang="en-US"/>
                        <a:t>Fishnet</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1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110.00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110.00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Lazada</a:t>
                      </a:r>
                      <a:r>
                        <a:rPr lang="en-PH"/>
                        <a:t> </a:t>
                      </a:r>
                      <a:endParaRPr lang="en-PH">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1934378946"/>
                  </a:ext>
                </a:extLst>
              </a:tr>
              <a:tr h="337968">
                <a:tc>
                  <a:txBody>
                    <a:bodyPr/>
                    <a:lstStyle/>
                    <a:p>
                      <a:pPr algn="ctr" fontAlgn="base">
                        <a:lnSpc>
                          <a:spcPct val="107000"/>
                        </a:lnSpc>
                        <a:spcAft>
                          <a:spcPts val="800"/>
                        </a:spcAft>
                      </a:pPr>
                      <a:r>
                        <a:rPr lang="en-US"/>
                        <a:t>Metal Propeller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1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1,117.00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1,117.00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Lazada</a:t>
                      </a:r>
                      <a:r>
                        <a:rPr lang="en-PH"/>
                        <a:t> </a:t>
                      </a:r>
                      <a:endParaRPr lang="en-PH">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2024292657"/>
                  </a:ext>
                </a:extLst>
              </a:tr>
              <a:tr h="295723">
                <a:tc>
                  <a:txBody>
                    <a:bodyPr/>
                    <a:lstStyle/>
                    <a:p>
                      <a:pPr algn="ctr" fontAlgn="base">
                        <a:lnSpc>
                          <a:spcPct val="107000"/>
                        </a:lnSpc>
                        <a:spcAft>
                          <a:spcPts val="800"/>
                        </a:spcAft>
                      </a:pPr>
                      <a:r>
                        <a:rPr lang="en-US"/>
                        <a:t>Servo</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1</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200.06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200.06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dirty="0"/>
                        <a:t>Lazada</a:t>
                      </a:r>
                      <a:r>
                        <a:rPr lang="en-PH" dirty="0"/>
                        <a:t> </a:t>
                      </a:r>
                      <a:endParaRPr lang="en-PH" dirty="0">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2784139531"/>
                  </a:ext>
                </a:extLst>
              </a:tr>
              <a:tr h="281640">
                <a:tc>
                  <a:txBody>
                    <a:bodyPr/>
                    <a:lstStyle/>
                    <a:p>
                      <a:pPr algn="ctr" fontAlgn="base">
                        <a:lnSpc>
                          <a:spcPct val="107000"/>
                        </a:lnSpc>
                        <a:spcAft>
                          <a:spcPts val="800"/>
                        </a:spcAft>
                      </a:pPr>
                      <a:r>
                        <a:rPr lang="en-US"/>
                        <a:t> Shaft Stainless Steel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1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110.00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110.00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Lazada</a:t>
                      </a:r>
                      <a:r>
                        <a:rPr lang="en-PH"/>
                        <a:t> </a:t>
                      </a:r>
                      <a:endParaRPr lang="en-PH">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2508083074"/>
                  </a:ext>
                </a:extLst>
              </a:tr>
              <a:tr h="281640">
                <a:tc>
                  <a:txBody>
                    <a:bodyPr/>
                    <a:lstStyle/>
                    <a:p>
                      <a:pPr algn="ctr" fontAlgn="base">
                        <a:lnSpc>
                          <a:spcPct val="107000"/>
                        </a:lnSpc>
                        <a:spcAft>
                          <a:spcPts val="800"/>
                        </a:spcAft>
                      </a:pPr>
                      <a:r>
                        <a:rPr lang="en-US"/>
                        <a:t>Brushless motor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1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573.00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573.00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Lazada</a:t>
                      </a:r>
                      <a:r>
                        <a:rPr lang="en-PH"/>
                        <a:t> </a:t>
                      </a:r>
                      <a:endParaRPr lang="en-PH">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40607473"/>
                  </a:ext>
                </a:extLst>
              </a:tr>
              <a:tr h="281640">
                <a:tc>
                  <a:txBody>
                    <a:bodyPr/>
                    <a:lstStyle/>
                    <a:p>
                      <a:pPr algn="ctr" fontAlgn="base">
                        <a:lnSpc>
                          <a:spcPct val="107000"/>
                        </a:lnSpc>
                        <a:spcAft>
                          <a:spcPts val="800"/>
                        </a:spcAft>
                      </a:pPr>
                      <a:r>
                        <a:rPr lang="en-US"/>
                        <a:t>ESC</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1</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240.00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 PHP 240.00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Lazada</a:t>
                      </a:r>
                      <a:r>
                        <a:rPr lang="en-PH"/>
                        <a:t> </a:t>
                      </a:r>
                      <a:endParaRPr lang="en-PH">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1736176703"/>
                  </a:ext>
                </a:extLst>
              </a:tr>
              <a:tr h="281640">
                <a:tc>
                  <a:txBody>
                    <a:bodyPr/>
                    <a:lstStyle/>
                    <a:p>
                      <a:pPr algn="ctr" fontAlgn="base">
                        <a:lnSpc>
                          <a:spcPct val="107000"/>
                        </a:lnSpc>
                        <a:spcAft>
                          <a:spcPts val="800"/>
                        </a:spcAft>
                      </a:pPr>
                      <a:r>
                        <a:rPr lang="en-US"/>
                        <a:t>4s/5s Battery</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1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PHP 288.00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PHP 288.00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Lazada</a:t>
                      </a:r>
                      <a:r>
                        <a:rPr lang="en-PH"/>
                        <a:t> </a:t>
                      </a:r>
                      <a:endParaRPr lang="en-PH">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3030036470"/>
                  </a:ext>
                </a:extLst>
              </a:tr>
              <a:tr h="281640">
                <a:tc>
                  <a:txBody>
                    <a:bodyPr/>
                    <a:lstStyle/>
                    <a:p>
                      <a:pPr algn="ctr" fontAlgn="base">
                        <a:lnSpc>
                          <a:spcPct val="107000"/>
                        </a:lnSpc>
                        <a:spcAft>
                          <a:spcPts val="800"/>
                        </a:spcAft>
                      </a:pPr>
                      <a:r>
                        <a:rPr lang="en-US"/>
                        <a:t>Receiver/Transmitter </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1</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PHP 862.02</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PHP 862.02</a:t>
                      </a:r>
                      <a:r>
                        <a:rPr lang="en-PH"/>
                        <a:t> </a:t>
                      </a:r>
                      <a:endParaRPr lang="en-PH">
                        <a:latin typeface="Arial" panose="020B0604020202020204" pitchFamily="34" charset="0"/>
                        <a:cs typeface="Arial" panose="020B0604020202020204" pitchFamily="34" charset="0"/>
                      </a:endParaRPr>
                    </a:p>
                  </a:txBody>
                  <a:tcPr marL="0" marR="0" marT="0" marB="0" anchor="ctr"/>
                </a:tc>
                <a:tc>
                  <a:txBody>
                    <a:bodyPr/>
                    <a:lstStyle/>
                    <a:p>
                      <a:pPr algn="ctr" fontAlgn="base">
                        <a:lnSpc>
                          <a:spcPct val="107000"/>
                        </a:lnSpc>
                        <a:spcAft>
                          <a:spcPts val="800"/>
                        </a:spcAft>
                      </a:pPr>
                      <a:r>
                        <a:rPr lang="en-US"/>
                        <a:t>Lazada</a:t>
                      </a:r>
                      <a:r>
                        <a:rPr lang="en-PH"/>
                        <a:t> </a:t>
                      </a:r>
                      <a:endParaRPr lang="en-PH">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599498978"/>
                  </a:ext>
                </a:extLst>
              </a:tr>
              <a:tr h="714334">
                <a:tc gridSpan="3">
                  <a:txBody>
                    <a:bodyPr/>
                    <a:lstStyle/>
                    <a:p>
                      <a:pPr algn="ctr" fontAlgn="base">
                        <a:lnSpc>
                          <a:spcPct val="107000"/>
                        </a:lnSpc>
                        <a:spcAft>
                          <a:spcPts val="800"/>
                        </a:spcAft>
                      </a:pPr>
                      <a:r>
                        <a:rPr lang="en-US"/>
                        <a:t>TOTAL     PHP 3,699.08</a:t>
                      </a:r>
                      <a:r>
                        <a:rPr lang="en-PH"/>
                        <a:t> </a:t>
                      </a:r>
                    </a:p>
                    <a:p>
                      <a:pPr algn="ctr" fontAlgn="base">
                        <a:lnSpc>
                          <a:spcPct val="107000"/>
                        </a:lnSpc>
                        <a:spcAft>
                          <a:spcPts val="800"/>
                        </a:spcAft>
                      </a:pPr>
                      <a:r>
                        <a:rPr lang="en-US"/>
                        <a:t>PHP 462.04 Per Student </a:t>
                      </a:r>
                      <a:r>
                        <a:rPr lang="en-PH"/>
                        <a:t> </a:t>
                      </a:r>
                      <a:endParaRPr lang="en-PH">
                        <a:latin typeface="Arial" panose="020B0604020202020204" pitchFamily="34" charset="0"/>
                        <a:cs typeface="Arial" panose="020B0604020202020204" pitchFamily="34" charset="0"/>
                      </a:endParaRPr>
                    </a:p>
                  </a:txBody>
                  <a:tcPr marL="0" marR="0" marT="0" marB="0" anchor="ctr"/>
                </a:tc>
                <a:tc hMerge="1">
                  <a:txBody>
                    <a:bodyPr/>
                    <a:lstStyle/>
                    <a:p>
                      <a:endParaRPr lang="en-PH"/>
                    </a:p>
                  </a:txBody>
                  <a:tcPr/>
                </a:tc>
                <a:tc hMerge="1">
                  <a:txBody>
                    <a:bodyPr/>
                    <a:lstStyle/>
                    <a:p>
                      <a:endParaRPr lang="en-PH"/>
                    </a:p>
                  </a:txBody>
                  <a:tcPr/>
                </a:tc>
                <a:tc gridSpan="2">
                  <a:txBody>
                    <a:bodyPr/>
                    <a:lstStyle/>
                    <a:p>
                      <a:pPr algn="ctr" fontAlgn="base">
                        <a:lnSpc>
                          <a:spcPct val="107000"/>
                        </a:lnSpc>
                        <a:spcAft>
                          <a:spcPts val="800"/>
                        </a:spcAft>
                      </a:pPr>
                      <a:r>
                        <a:rPr lang="en-US" dirty="0"/>
                        <a:t>/ 8 Members </a:t>
                      </a:r>
                      <a:r>
                        <a:rPr lang="en-PH" dirty="0"/>
                        <a:t> </a:t>
                      </a:r>
                      <a:endParaRPr lang="en-PH" dirty="0">
                        <a:latin typeface="Arial" panose="020B0604020202020204" pitchFamily="34" charset="0"/>
                        <a:cs typeface="Arial" panose="020B0604020202020204" pitchFamily="34" charset="0"/>
                      </a:endParaRPr>
                    </a:p>
                  </a:txBody>
                  <a:tcPr marL="0" marR="0" marT="0" marB="0" anchor="ctr"/>
                </a:tc>
                <a:tc hMerge="1">
                  <a:txBody>
                    <a:bodyPr/>
                    <a:lstStyle/>
                    <a:p>
                      <a:endParaRPr lang="en-PH"/>
                    </a:p>
                  </a:txBody>
                  <a:tcPr/>
                </a:tc>
                <a:extLst>
                  <a:ext uri="{0D108BD9-81ED-4DB2-BD59-A6C34878D82A}">
                    <a16:rowId xmlns:a16="http://schemas.microsoft.com/office/drawing/2014/main" val="395656476"/>
                  </a:ext>
                </a:extLst>
              </a:tr>
            </a:tbl>
          </a:graphicData>
        </a:graphic>
      </p:graphicFrame>
    </p:spTree>
    <p:extLst>
      <p:ext uri="{BB962C8B-B14F-4D97-AF65-F5344CB8AC3E}">
        <p14:creationId xmlns:p14="http://schemas.microsoft.com/office/powerpoint/2010/main" val="3716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800298" y="364175"/>
            <a:ext cx="6391701"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DATA PRESENTATION </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227350" y="1455235"/>
            <a:ext cx="11737299" cy="4351338"/>
          </a:xfrm>
        </p:spPr>
        <p:txBody>
          <a:bodyPr/>
          <a:lstStyle/>
          <a:p>
            <a:pPr marL="0" indent="0" algn="just">
              <a:buNone/>
            </a:pPr>
            <a:r>
              <a:rPr lang="en-US" sz="2400" b="1" dirty="0">
                <a:effectLst/>
                <a:latin typeface="Arial" panose="020B0604020202020204" pitchFamily="34" charset="0"/>
                <a:ea typeface="Calibri" panose="020F0502020204030204" pitchFamily="34" charset="0"/>
                <a:cs typeface="Arial" panose="020B0604020202020204" pitchFamily="34" charset="0"/>
              </a:rPr>
              <a:t>This is how the </a:t>
            </a:r>
            <a:r>
              <a:rPr lang="en-US" sz="2400" b="1" u="sng" dirty="0">
                <a:effectLst/>
                <a:latin typeface="Arial" panose="020B0604020202020204" pitchFamily="34" charset="0"/>
                <a:ea typeface="Calibri" panose="020F0502020204030204" pitchFamily="34" charset="0"/>
                <a:cs typeface="Arial" panose="020B0604020202020204" pitchFamily="34" charset="0"/>
              </a:rPr>
              <a:t>presentation and analysis</a:t>
            </a:r>
            <a:r>
              <a:rPr lang="en-US" sz="2400" b="1" dirty="0">
                <a:effectLst/>
                <a:latin typeface="Arial" panose="020B0604020202020204" pitchFamily="34" charset="0"/>
                <a:ea typeface="Calibri" panose="020F0502020204030204" pitchFamily="34" charset="0"/>
                <a:cs typeface="Arial" panose="020B0604020202020204" pitchFamily="34" charset="0"/>
              </a:rPr>
              <a:t> of the data will be gathered and organized from the trials of the mega box robot in which it will be tested for effectiveness in 5 trials. Here will be the data about the variables like the battery capacity, weight capacity, and the durability of the robot against nature and will be tested accordingly.</a:t>
            </a:r>
          </a:p>
          <a:p>
            <a:pPr marL="0" indent="0" algn="just">
              <a:buNone/>
            </a:pPr>
            <a:endParaRPr lang="en-US" sz="2400" b="1" dirty="0">
              <a:latin typeface="Arial" panose="020B0604020202020204" pitchFamily="34" charset="0"/>
              <a:cs typeface="Arial" panose="020B0604020202020204" pitchFamily="34" charset="0"/>
            </a:endParaRPr>
          </a:p>
          <a:p>
            <a:pPr marL="0" indent="0" algn="ctr">
              <a:buNone/>
            </a:pPr>
            <a:r>
              <a:rPr lang="en-US" sz="1800" b="1" i="1" dirty="0">
                <a:latin typeface="Arial" panose="020B0604020202020204" pitchFamily="34" charset="0"/>
                <a:cs typeface="Arial" panose="020B0604020202020204" pitchFamily="34" charset="0"/>
              </a:rPr>
              <a:t>Table 1: Battery Capacity and Resistance</a:t>
            </a:r>
          </a:p>
          <a:p>
            <a:pPr marL="0" indent="0">
              <a:buNone/>
            </a:pPr>
            <a:endParaRPr lang="en-PH" dirty="0"/>
          </a:p>
        </p:txBody>
      </p:sp>
      <p:pic>
        <p:nvPicPr>
          <p:cNvPr id="5" name="Picture 4" descr="Logo&#10;&#10;Description automatically generated">
            <a:extLst>
              <a:ext uri="{FF2B5EF4-FFF2-40B4-BE49-F238E27FC236}">
                <a16:creationId xmlns:a16="http://schemas.microsoft.com/office/drawing/2014/main" id="{D3D1A4BC-09C6-417F-A17E-41A46CF054E2}"/>
              </a:ext>
            </a:extLst>
          </p:cNvPr>
          <p:cNvPicPr>
            <a:picLocks noChangeAspect="1"/>
          </p:cNvPicPr>
          <p:nvPr/>
        </p:nvPicPr>
        <p:blipFill>
          <a:blip r:embed="rId3"/>
          <a:stretch>
            <a:fillRect/>
          </a:stretch>
        </p:blipFill>
        <p:spPr>
          <a:xfrm>
            <a:off x="4767943" y="50842"/>
            <a:ext cx="1682394" cy="1260389"/>
          </a:xfrm>
          <a:prstGeom prst="rect">
            <a:avLst/>
          </a:prstGeom>
        </p:spPr>
      </p:pic>
      <p:graphicFrame>
        <p:nvGraphicFramePr>
          <p:cNvPr id="2" name="Table 1">
            <a:extLst>
              <a:ext uri="{FF2B5EF4-FFF2-40B4-BE49-F238E27FC236}">
                <a16:creationId xmlns:a16="http://schemas.microsoft.com/office/drawing/2014/main" id="{AC07819E-F8A1-4303-ACF6-D352CC674D72}"/>
              </a:ext>
            </a:extLst>
          </p:cNvPr>
          <p:cNvGraphicFramePr>
            <a:graphicFrameLocks noGrp="1"/>
          </p:cNvGraphicFramePr>
          <p:nvPr>
            <p:extLst>
              <p:ext uri="{D42A27DB-BD31-4B8C-83A1-F6EECF244321}">
                <p14:modId xmlns:p14="http://schemas.microsoft.com/office/powerpoint/2010/main" val="3594622358"/>
              </p:ext>
            </p:extLst>
          </p:nvPr>
        </p:nvGraphicFramePr>
        <p:xfrm>
          <a:off x="2560389" y="4166808"/>
          <a:ext cx="7779895" cy="2327017"/>
        </p:xfrm>
        <a:graphic>
          <a:graphicData uri="http://schemas.openxmlformats.org/drawingml/2006/table">
            <a:tbl>
              <a:tblPr firstRow="1" firstCol="1" bandRow="1">
                <a:tableStyleId>{5940675A-B579-460E-94D1-54222C63F5DA}</a:tableStyleId>
              </a:tblPr>
              <a:tblGrid>
                <a:gridCol w="906351">
                  <a:extLst>
                    <a:ext uri="{9D8B030D-6E8A-4147-A177-3AD203B41FA5}">
                      <a16:colId xmlns:a16="http://schemas.microsoft.com/office/drawing/2014/main" val="2180667625"/>
                    </a:ext>
                  </a:extLst>
                </a:gridCol>
                <a:gridCol w="1076579">
                  <a:extLst>
                    <a:ext uri="{9D8B030D-6E8A-4147-A177-3AD203B41FA5}">
                      <a16:colId xmlns:a16="http://schemas.microsoft.com/office/drawing/2014/main" val="3754041920"/>
                    </a:ext>
                  </a:extLst>
                </a:gridCol>
                <a:gridCol w="1821903">
                  <a:extLst>
                    <a:ext uri="{9D8B030D-6E8A-4147-A177-3AD203B41FA5}">
                      <a16:colId xmlns:a16="http://schemas.microsoft.com/office/drawing/2014/main" val="1367190716"/>
                    </a:ext>
                  </a:extLst>
                </a:gridCol>
                <a:gridCol w="1573461">
                  <a:extLst>
                    <a:ext uri="{9D8B030D-6E8A-4147-A177-3AD203B41FA5}">
                      <a16:colId xmlns:a16="http://schemas.microsoft.com/office/drawing/2014/main" val="4021612707"/>
                    </a:ext>
                  </a:extLst>
                </a:gridCol>
                <a:gridCol w="1490649">
                  <a:extLst>
                    <a:ext uri="{9D8B030D-6E8A-4147-A177-3AD203B41FA5}">
                      <a16:colId xmlns:a16="http://schemas.microsoft.com/office/drawing/2014/main" val="2793678121"/>
                    </a:ext>
                  </a:extLst>
                </a:gridCol>
                <a:gridCol w="910952">
                  <a:extLst>
                    <a:ext uri="{9D8B030D-6E8A-4147-A177-3AD203B41FA5}">
                      <a16:colId xmlns:a16="http://schemas.microsoft.com/office/drawing/2014/main" val="3203235216"/>
                    </a:ext>
                  </a:extLst>
                </a:gridCol>
              </a:tblGrid>
              <a:tr h="629587">
                <a:tc>
                  <a:txBody>
                    <a:bodyPr/>
                    <a:lstStyle/>
                    <a:p>
                      <a:pPr algn="ctr">
                        <a:lnSpc>
                          <a:spcPct val="107000"/>
                        </a:lnSpc>
                        <a:spcAft>
                          <a:spcPts val="800"/>
                        </a:spcAft>
                      </a:pPr>
                      <a:r>
                        <a:rPr lang="en-US" sz="1600" dirty="0">
                          <a:effectLst/>
                        </a:rPr>
                        <a:t>Trial</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600" dirty="0">
                          <a:effectLst/>
                        </a:rPr>
                        <a:t>Time</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600" dirty="0">
                          <a:effectLst/>
                        </a:rPr>
                        <a:t>Battery Resistance (ohms)</a:t>
                      </a:r>
                    </a:p>
                  </a:txBody>
                  <a:tcPr marL="68580" marR="68580" marT="0" marB="0"/>
                </a:tc>
                <a:tc>
                  <a:txBody>
                    <a:bodyPr/>
                    <a:lstStyle/>
                    <a:p>
                      <a:pPr algn="ctr">
                        <a:lnSpc>
                          <a:spcPct val="107000"/>
                        </a:lnSpc>
                        <a:spcAft>
                          <a:spcPts val="800"/>
                        </a:spcAft>
                      </a:pPr>
                      <a:r>
                        <a:rPr lang="en-US" sz="1600" dirty="0">
                          <a:effectLst/>
                        </a:rPr>
                        <a:t>Battery Voltage (volts)</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600" dirty="0">
                          <a:effectLst/>
                        </a:rPr>
                        <a:t>Battery Current (amps)</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600" dirty="0">
                          <a:effectLst/>
                        </a:rPr>
                        <a:t>Power</a:t>
                      </a:r>
                      <a:r>
                        <a:rPr lang="en-PH" sz="1600" dirty="0">
                          <a:effectLst/>
                        </a:rPr>
                        <a:t> </a:t>
                      </a:r>
                      <a:r>
                        <a:rPr lang="en-US" sz="1600" dirty="0">
                          <a:effectLst/>
                        </a:rPr>
                        <a:t>(kW)</a:t>
                      </a:r>
                    </a:p>
                  </a:txBody>
                  <a:tcPr marL="68580" marR="68580" marT="0" marB="0"/>
                </a:tc>
                <a:extLst>
                  <a:ext uri="{0D108BD9-81ED-4DB2-BD59-A6C34878D82A}">
                    <a16:rowId xmlns:a16="http://schemas.microsoft.com/office/drawing/2014/main" val="786661167"/>
                  </a:ext>
                </a:extLst>
              </a:tr>
              <a:tr h="339486">
                <a:tc>
                  <a:txBody>
                    <a:bodyPr/>
                    <a:lstStyle/>
                    <a:p>
                      <a:pPr algn="ctr">
                        <a:lnSpc>
                          <a:spcPct val="107000"/>
                        </a:lnSpc>
                        <a:spcAft>
                          <a:spcPts val="800"/>
                        </a:spcAft>
                      </a:pPr>
                      <a:r>
                        <a:rPr lang="en-US" sz="1600" dirty="0">
                          <a:effectLst/>
                        </a:rPr>
                        <a:t>1</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600" dirty="0">
                          <a:effectLst/>
                        </a:rPr>
                        <a:t>2 hours</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extLst>
                  <a:ext uri="{0D108BD9-81ED-4DB2-BD59-A6C34878D82A}">
                    <a16:rowId xmlns:a16="http://schemas.microsoft.com/office/drawing/2014/main" val="3335155262"/>
                  </a:ext>
                </a:extLst>
              </a:tr>
              <a:tr h="339486">
                <a:tc>
                  <a:txBody>
                    <a:bodyPr/>
                    <a:lstStyle/>
                    <a:p>
                      <a:pPr algn="ctr">
                        <a:lnSpc>
                          <a:spcPct val="107000"/>
                        </a:lnSpc>
                        <a:spcAft>
                          <a:spcPts val="800"/>
                        </a:spcAft>
                      </a:pPr>
                      <a:r>
                        <a:rPr lang="en-US" sz="1600" dirty="0">
                          <a:effectLst/>
                        </a:rPr>
                        <a:t>2</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600" dirty="0">
                          <a:effectLst/>
                        </a:rPr>
                        <a:t>2 hours</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extLst>
                  <a:ext uri="{0D108BD9-81ED-4DB2-BD59-A6C34878D82A}">
                    <a16:rowId xmlns:a16="http://schemas.microsoft.com/office/drawing/2014/main" val="859573085"/>
                  </a:ext>
                </a:extLst>
              </a:tr>
              <a:tr h="339486">
                <a:tc>
                  <a:txBody>
                    <a:bodyPr/>
                    <a:lstStyle/>
                    <a:p>
                      <a:pPr algn="ctr">
                        <a:lnSpc>
                          <a:spcPct val="107000"/>
                        </a:lnSpc>
                        <a:spcAft>
                          <a:spcPts val="800"/>
                        </a:spcAft>
                      </a:pPr>
                      <a:r>
                        <a:rPr lang="en-US" sz="1600" dirty="0">
                          <a:effectLst/>
                        </a:rPr>
                        <a:t>3</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600" dirty="0">
                          <a:effectLst/>
                        </a:rPr>
                        <a:t>2 hours</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extLst>
                  <a:ext uri="{0D108BD9-81ED-4DB2-BD59-A6C34878D82A}">
                    <a16:rowId xmlns:a16="http://schemas.microsoft.com/office/drawing/2014/main" val="2252077429"/>
                  </a:ext>
                </a:extLst>
              </a:tr>
              <a:tr h="339486">
                <a:tc>
                  <a:txBody>
                    <a:bodyPr/>
                    <a:lstStyle/>
                    <a:p>
                      <a:pPr algn="ctr">
                        <a:lnSpc>
                          <a:spcPct val="107000"/>
                        </a:lnSpc>
                        <a:spcAft>
                          <a:spcPts val="800"/>
                        </a:spcAft>
                      </a:pPr>
                      <a:r>
                        <a:rPr lang="en-US" sz="1600" dirty="0">
                          <a:effectLst/>
                        </a:rPr>
                        <a:t>4</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600" dirty="0">
                          <a:effectLst/>
                        </a:rPr>
                        <a:t>2 hours</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extLst>
                  <a:ext uri="{0D108BD9-81ED-4DB2-BD59-A6C34878D82A}">
                    <a16:rowId xmlns:a16="http://schemas.microsoft.com/office/drawing/2014/main" val="1242591773"/>
                  </a:ext>
                </a:extLst>
              </a:tr>
              <a:tr h="339486">
                <a:tc>
                  <a:txBody>
                    <a:bodyPr/>
                    <a:lstStyle/>
                    <a:p>
                      <a:pPr algn="ctr">
                        <a:lnSpc>
                          <a:spcPct val="107000"/>
                        </a:lnSpc>
                        <a:spcAft>
                          <a:spcPts val="800"/>
                        </a:spcAft>
                      </a:pPr>
                      <a:r>
                        <a:rPr lang="en-US" sz="1600" dirty="0">
                          <a:effectLst/>
                        </a:rPr>
                        <a:t>5</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600" dirty="0">
                          <a:effectLst/>
                        </a:rPr>
                        <a:t>2 hours</a:t>
                      </a:r>
                      <a:endParaRPr lang="en-PH"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tc>
                  <a:txBody>
                    <a:bodyPr/>
                    <a:lstStyle/>
                    <a:p>
                      <a:pPr algn="ctr">
                        <a:lnSpc>
                          <a:spcPct val="107000"/>
                        </a:lnSpc>
                        <a:spcAft>
                          <a:spcPts val="800"/>
                        </a:spcAft>
                      </a:pPr>
                      <a:endParaRPr lang="en-US" sz="1600" dirty="0">
                        <a:effectLst/>
                      </a:endParaRPr>
                    </a:p>
                  </a:txBody>
                  <a:tcPr marL="68580" marR="68580" marT="0" marB="0"/>
                </a:tc>
                <a:extLst>
                  <a:ext uri="{0D108BD9-81ED-4DB2-BD59-A6C34878D82A}">
                    <a16:rowId xmlns:a16="http://schemas.microsoft.com/office/drawing/2014/main" val="1345345817"/>
                  </a:ext>
                </a:extLst>
              </a:tr>
            </a:tbl>
          </a:graphicData>
        </a:graphic>
      </p:graphicFrame>
    </p:spTree>
    <p:extLst>
      <p:ext uri="{BB962C8B-B14F-4D97-AF65-F5344CB8AC3E}">
        <p14:creationId xmlns:p14="http://schemas.microsoft.com/office/powerpoint/2010/main" val="169273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800298" y="364175"/>
            <a:ext cx="6391701" cy="896214"/>
          </a:xfrm>
        </p:spPr>
        <p:txBody>
          <a:bodyPr>
            <a:normAutofit/>
          </a:bodyPr>
          <a:lstStyle/>
          <a:p>
            <a:pPr algn="ctr"/>
            <a:r>
              <a:rPr lang="en-US" sz="40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DATA PRESENTATION </a:t>
            </a:r>
            <a:endParaRPr lang="en-US" sz="40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8">
            <a:extLst>
              <a:ext uri="{FF2B5EF4-FFF2-40B4-BE49-F238E27FC236}">
                <a16:creationId xmlns:a16="http://schemas.microsoft.com/office/drawing/2014/main" id="{11AA0226-E3BB-4EA3-ABD1-C65178649D2B}"/>
              </a:ext>
            </a:extLst>
          </p:cNvPr>
          <p:cNvSpPr>
            <a:spLocks noGrp="1"/>
          </p:cNvSpPr>
          <p:nvPr>
            <p:ph idx="1"/>
          </p:nvPr>
        </p:nvSpPr>
        <p:spPr>
          <a:xfrm>
            <a:off x="227350" y="1455235"/>
            <a:ext cx="11737299" cy="4351338"/>
          </a:xfrm>
        </p:spPr>
        <p:txBody>
          <a:bodyPr>
            <a:normAutofit/>
          </a:bodyPr>
          <a:lstStyle/>
          <a:p>
            <a:pPr marL="0" indent="0">
              <a:buNone/>
            </a:pPr>
            <a:r>
              <a:rPr lang="en-US" sz="1800" b="1" i="1" dirty="0">
                <a:latin typeface="Arial" panose="020B0604020202020204" pitchFamily="34" charset="0"/>
                <a:cs typeface="Arial" panose="020B0604020202020204" pitchFamily="34" charset="0"/>
              </a:rPr>
              <a:t>Table 2: Weight Capacity and Speed</a:t>
            </a:r>
          </a:p>
          <a:p>
            <a:pPr marL="0" indent="0">
              <a:buNone/>
            </a:pPr>
            <a:endParaRPr lang="en-US" sz="1800" b="1" i="1" dirty="0">
              <a:latin typeface="Arial" panose="020B0604020202020204" pitchFamily="34" charset="0"/>
              <a:cs typeface="Arial" panose="020B0604020202020204" pitchFamily="34" charset="0"/>
            </a:endParaRPr>
          </a:p>
          <a:p>
            <a:pPr marL="0" indent="0">
              <a:buNone/>
            </a:pPr>
            <a:r>
              <a:rPr lang="en-US" sz="1800" b="1" i="1" dirty="0">
                <a:latin typeface="Arial" panose="020B0604020202020204" pitchFamily="34" charset="0"/>
                <a:cs typeface="Arial" panose="020B0604020202020204" pitchFamily="34" charset="0"/>
              </a:rPr>
              <a:t>                                                                                                                   </a:t>
            </a:r>
          </a:p>
          <a:p>
            <a:pPr marL="0" indent="0">
              <a:buNone/>
            </a:pPr>
            <a:r>
              <a:rPr lang="en-US" sz="1800" b="1" i="1" dirty="0">
                <a:effectLst/>
                <a:latin typeface="Arial" panose="020B0604020202020204" pitchFamily="34" charset="0"/>
                <a:ea typeface="Calibri" panose="020F0502020204030204" pitchFamily="34" charset="0"/>
                <a:cs typeface="Arial" panose="020B0604020202020204" pitchFamily="34" charset="0"/>
              </a:rPr>
              <a:t>                                                                                                           Requirements for a successful operation</a:t>
            </a:r>
          </a:p>
          <a:p>
            <a:pPr marL="0" indent="0">
              <a:buNone/>
            </a:pPr>
            <a:r>
              <a:rPr lang="en-US" sz="1800" b="1" i="1" dirty="0">
                <a:effectLst/>
                <a:latin typeface="Arial" panose="020B0604020202020204" pitchFamily="34" charset="0"/>
                <a:ea typeface="Calibri" panose="020F0502020204030204" pitchFamily="34" charset="0"/>
                <a:cs typeface="Arial" panose="020B0604020202020204" pitchFamily="34" charset="0"/>
              </a:rPr>
              <a:t>                                                                                                                          of the Megabox Robot </a:t>
            </a:r>
            <a:endParaRPr lang="en-PH" sz="1800" b="1" i="1"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sz="1800" b="1" i="1" dirty="0">
              <a:latin typeface="Arial" panose="020B0604020202020204" pitchFamily="34" charset="0"/>
              <a:cs typeface="Arial" panose="020B0604020202020204" pitchFamily="34" charset="0"/>
            </a:endParaRPr>
          </a:p>
          <a:p>
            <a:pPr marL="0" indent="0">
              <a:buNone/>
            </a:pPr>
            <a:endParaRPr lang="en-US" sz="1600" b="1" i="1" dirty="0">
              <a:latin typeface="Arial" panose="020B0604020202020204" pitchFamily="34" charset="0"/>
              <a:cs typeface="Arial" panose="020B0604020202020204" pitchFamily="34" charset="0"/>
            </a:endParaRPr>
          </a:p>
          <a:p>
            <a:pPr marL="0" indent="0">
              <a:buNone/>
            </a:pPr>
            <a:r>
              <a:rPr lang="en-US" sz="1800" b="1" i="1" dirty="0">
                <a:latin typeface="Arial" panose="020B0604020202020204" pitchFamily="34" charset="0"/>
                <a:cs typeface="Arial" panose="020B0604020202020204" pitchFamily="34" charset="0"/>
              </a:rPr>
              <a:t>Table 3: Durability against nature</a:t>
            </a:r>
            <a:endParaRPr lang="en-PH" dirty="0"/>
          </a:p>
        </p:txBody>
      </p:sp>
      <p:pic>
        <p:nvPicPr>
          <p:cNvPr id="5" name="Picture 4" descr="Logo&#10;&#10;Description automatically generated">
            <a:extLst>
              <a:ext uri="{FF2B5EF4-FFF2-40B4-BE49-F238E27FC236}">
                <a16:creationId xmlns:a16="http://schemas.microsoft.com/office/drawing/2014/main" id="{D3D1A4BC-09C6-417F-A17E-41A46CF054E2}"/>
              </a:ext>
            </a:extLst>
          </p:cNvPr>
          <p:cNvPicPr>
            <a:picLocks noChangeAspect="1"/>
          </p:cNvPicPr>
          <p:nvPr/>
        </p:nvPicPr>
        <p:blipFill>
          <a:blip r:embed="rId3"/>
          <a:stretch>
            <a:fillRect/>
          </a:stretch>
        </p:blipFill>
        <p:spPr>
          <a:xfrm>
            <a:off x="4767943" y="50842"/>
            <a:ext cx="1682394" cy="1260389"/>
          </a:xfrm>
          <a:prstGeom prst="rect">
            <a:avLst/>
          </a:prstGeom>
        </p:spPr>
      </p:pic>
      <p:graphicFrame>
        <p:nvGraphicFramePr>
          <p:cNvPr id="3" name="Table 2">
            <a:extLst>
              <a:ext uri="{FF2B5EF4-FFF2-40B4-BE49-F238E27FC236}">
                <a16:creationId xmlns:a16="http://schemas.microsoft.com/office/drawing/2014/main" id="{D547E68F-4C84-49CA-838F-4ECB99EEAF87}"/>
              </a:ext>
            </a:extLst>
          </p:cNvPr>
          <p:cNvGraphicFramePr>
            <a:graphicFrameLocks noGrp="1"/>
          </p:cNvGraphicFramePr>
          <p:nvPr>
            <p:extLst>
              <p:ext uri="{D42A27DB-BD31-4B8C-83A1-F6EECF244321}">
                <p14:modId xmlns:p14="http://schemas.microsoft.com/office/powerpoint/2010/main" val="3471730176"/>
              </p:ext>
            </p:extLst>
          </p:nvPr>
        </p:nvGraphicFramePr>
        <p:xfrm>
          <a:off x="308260" y="1927967"/>
          <a:ext cx="5787739" cy="1976377"/>
        </p:xfrm>
        <a:graphic>
          <a:graphicData uri="http://schemas.openxmlformats.org/drawingml/2006/table">
            <a:tbl>
              <a:tblPr firstRow="1" firstCol="1" bandRow="1">
                <a:tableStyleId>{5940675A-B579-460E-94D1-54222C63F5DA}</a:tableStyleId>
              </a:tblPr>
              <a:tblGrid>
                <a:gridCol w="834078">
                  <a:extLst>
                    <a:ext uri="{9D8B030D-6E8A-4147-A177-3AD203B41FA5}">
                      <a16:colId xmlns:a16="http://schemas.microsoft.com/office/drawing/2014/main" val="1754572939"/>
                    </a:ext>
                  </a:extLst>
                </a:gridCol>
                <a:gridCol w="990732">
                  <a:extLst>
                    <a:ext uri="{9D8B030D-6E8A-4147-A177-3AD203B41FA5}">
                      <a16:colId xmlns:a16="http://schemas.microsoft.com/office/drawing/2014/main" val="1819037016"/>
                    </a:ext>
                  </a:extLst>
                </a:gridCol>
                <a:gridCol w="1371783">
                  <a:extLst>
                    <a:ext uri="{9D8B030D-6E8A-4147-A177-3AD203B41FA5}">
                      <a16:colId xmlns:a16="http://schemas.microsoft.com/office/drawing/2014/main" val="1745003508"/>
                    </a:ext>
                  </a:extLst>
                </a:gridCol>
                <a:gridCol w="1295573">
                  <a:extLst>
                    <a:ext uri="{9D8B030D-6E8A-4147-A177-3AD203B41FA5}">
                      <a16:colId xmlns:a16="http://schemas.microsoft.com/office/drawing/2014/main" val="3498803081"/>
                    </a:ext>
                  </a:extLst>
                </a:gridCol>
                <a:gridCol w="1295573">
                  <a:extLst>
                    <a:ext uri="{9D8B030D-6E8A-4147-A177-3AD203B41FA5}">
                      <a16:colId xmlns:a16="http://schemas.microsoft.com/office/drawing/2014/main" val="4073252052"/>
                    </a:ext>
                  </a:extLst>
                </a:gridCol>
              </a:tblGrid>
              <a:tr h="0">
                <a:tc>
                  <a:txBody>
                    <a:bodyPr/>
                    <a:lstStyle/>
                    <a:p>
                      <a:pPr algn="ctr">
                        <a:lnSpc>
                          <a:spcPct val="107000"/>
                        </a:lnSpc>
                        <a:spcAft>
                          <a:spcPts val="800"/>
                        </a:spcAft>
                      </a:pPr>
                      <a:r>
                        <a:rPr lang="en-US" sz="1800" dirty="0">
                          <a:effectLst/>
                        </a:rPr>
                        <a:t>Trial</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Time</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Speed (kph)</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Capacity (kg)</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Distance (km)</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09646373"/>
                  </a:ext>
                </a:extLst>
              </a:tr>
              <a:tr h="0">
                <a:tc>
                  <a:txBody>
                    <a:bodyPr/>
                    <a:lstStyle/>
                    <a:p>
                      <a:pPr algn="ctr">
                        <a:lnSpc>
                          <a:spcPct val="107000"/>
                        </a:lnSpc>
                        <a:spcAft>
                          <a:spcPts val="800"/>
                        </a:spcAft>
                      </a:pPr>
                      <a:r>
                        <a:rPr lang="en-US" sz="1800" dirty="0">
                          <a:effectLst/>
                        </a:rPr>
                        <a:t>1</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51339776"/>
                  </a:ext>
                </a:extLst>
              </a:tr>
              <a:tr h="0">
                <a:tc>
                  <a:txBody>
                    <a:bodyPr/>
                    <a:lstStyle/>
                    <a:p>
                      <a:pPr algn="ctr">
                        <a:lnSpc>
                          <a:spcPct val="107000"/>
                        </a:lnSpc>
                        <a:spcAft>
                          <a:spcPts val="800"/>
                        </a:spcAft>
                      </a:pPr>
                      <a:r>
                        <a:rPr lang="en-US" sz="1800" dirty="0">
                          <a:effectLst/>
                        </a:rPr>
                        <a:t>2</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1170446762"/>
                  </a:ext>
                </a:extLst>
              </a:tr>
              <a:tr h="0">
                <a:tc>
                  <a:txBody>
                    <a:bodyPr/>
                    <a:lstStyle/>
                    <a:p>
                      <a:pPr algn="ctr">
                        <a:lnSpc>
                          <a:spcPct val="107000"/>
                        </a:lnSpc>
                        <a:spcAft>
                          <a:spcPts val="800"/>
                        </a:spcAft>
                      </a:pPr>
                      <a:r>
                        <a:rPr lang="en-US" sz="1800" dirty="0">
                          <a:effectLst/>
                        </a:rPr>
                        <a:t>3</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4243217671"/>
                  </a:ext>
                </a:extLst>
              </a:tr>
              <a:tr h="0">
                <a:tc>
                  <a:txBody>
                    <a:bodyPr/>
                    <a:lstStyle/>
                    <a:p>
                      <a:pPr algn="ctr">
                        <a:lnSpc>
                          <a:spcPct val="107000"/>
                        </a:lnSpc>
                        <a:spcAft>
                          <a:spcPts val="800"/>
                        </a:spcAft>
                      </a:pPr>
                      <a:r>
                        <a:rPr lang="en-US" sz="1800" dirty="0">
                          <a:effectLst/>
                        </a:rPr>
                        <a:t>4</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2419230024"/>
                  </a:ext>
                </a:extLst>
              </a:tr>
              <a:tr h="0">
                <a:tc>
                  <a:txBody>
                    <a:bodyPr/>
                    <a:lstStyle/>
                    <a:p>
                      <a:pPr algn="ctr">
                        <a:lnSpc>
                          <a:spcPct val="107000"/>
                        </a:lnSpc>
                        <a:spcAft>
                          <a:spcPts val="800"/>
                        </a:spcAft>
                      </a:pPr>
                      <a:r>
                        <a:rPr lang="en-US" sz="1800" dirty="0">
                          <a:effectLst/>
                        </a:rPr>
                        <a:t>5</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3950660951"/>
                  </a:ext>
                </a:extLst>
              </a:tr>
            </a:tbl>
          </a:graphicData>
        </a:graphic>
      </p:graphicFrame>
      <p:graphicFrame>
        <p:nvGraphicFramePr>
          <p:cNvPr id="6" name="Table 5">
            <a:extLst>
              <a:ext uri="{FF2B5EF4-FFF2-40B4-BE49-F238E27FC236}">
                <a16:creationId xmlns:a16="http://schemas.microsoft.com/office/drawing/2014/main" id="{B09B61C3-1BC2-4F45-B15E-2E43464D0E07}"/>
              </a:ext>
            </a:extLst>
          </p:cNvPr>
          <p:cNvGraphicFramePr>
            <a:graphicFrameLocks noGrp="1"/>
          </p:cNvGraphicFramePr>
          <p:nvPr>
            <p:extLst>
              <p:ext uri="{D42A27DB-BD31-4B8C-83A1-F6EECF244321}">
                <p14:modId xmlns:p14="http://schemas.microsoft.com/office/powerpoint/2010/main" val="2500769718"/>
              </p:ext>
            </p:extLst>
          </p:nvPr>
        </p:nvGraphicFramePr>
        <p:xfrm>
          <a:off x="227350" y="4517448"/>
          <a:ext cx="6222987" cy="1976377"/>
        </p:xfrm>
        <a:graphic>
          <a:graphicData uri="http://schemas.openxmlformats.org/drawingml/2006/table">
            <a:tbl>
              <a:tblPr firstRow="1" firstCol="1" bandRow="1">
                <a:tableStyleId>{5940675A-B579-460E-94D1-54222C63F5DA}</a:tableStyleId>
              </a:tblPr>
              <a:tblGrid>
                <a:gridCol w="973732">
                  <a:extLst>
                    <a:ext uri="{9D8B030D-6E8A-4147-A177-3AD203B41FA5}">
                      <a16:colId xmlns:a16="http://schemas.microsoft.com/office/drawing/2014/main" val="2831910368"/>
                    </a:ext>
                  </a:extLst>
                </a:gridCol>
                <a:gridCol w="1067645">
                  <a:extLst>
                    <a:ext uri="{9D8B030D-6E8A-4147-A177-3AD203B41FA5}">
                      <a16:colId xmlns:a16="http://schemas.microsoft.com/office/drawing/2014/main" val="2699482259"/>
                    </a:ext>
                  </a:extLst>
                </a:gridCol>
                <a:gridCol w="1156615">
                  <a:extLst>
                    <a:ext uri="{9D8B030D-6E8A-4147-A177-3AD203B41FA5}">
                      <a16:colId xmlns:a16="http://schemas.microsoft.com/office/drawing/2014/main" val="1071559884"/>
                    </a:ext>
                  </a:extLst>
                </a:gridCol>
                <a:gridCol w="1690438">
                  <a:extLst>
                    <a:ext uri="{9D8B030D-6E8A-4147-A177-3AD203B41FA5}">
                      <a16:colId xmlns:a16="http://schemas.microsoft.com/office/drawing/2014/main" val="65374903"/>
                    </a:ext>
                  </a:extLst>
                </a:gridCol>
                <a:gridCol w="1334557">
                  <a:extLst>
                    <a:ext uri="{9D8B030D-6E8A-4147-A177-3AD203B41FA5}">
                      <a16:colId xmlns:a16="http://schemas.microsoft.com/office/drawing/2014/main" val="1980505512"/>
                    </a:ext>
                  </a:extLst>
                </a:gridCol>
              </a:tblGrid>
              <a:tr h="0">
                <a:tc>
                  <a:txBody>
                    <a:bodyPr/>
                    <a:lstStyle/>
                    <a:p>
                      <a:pPr algn="ctr">
                        <a:lnSpc>
                          <a:spcPct val="107000"/>
                        </a:lnSpc>
                        <a:spcAft>
                          <a:spcPts val="800"/>
                        </a:spcAft>
                      </a:pPr>
                      <a:r>
                        <a:rPr lang="en-US" sz="1800" dirty="0">
                          <a:effectLst/>
                        </a:rPr>
                        <a:t>Trial</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Time</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Speed (kph)</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Opposing Speed (MH)</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Adjusted Speed (kph)</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6818629"/>
                  </a:ext>
                </a:extLst>
              </a:tr>
              <a:tr h="0">
                <a:tc>
                  <a:txBody>
                    <a:bodyPr/>
                    <a:lstStyle/>
                    <a:p>
                      <a:pPr algn="ctr">
                        <a:lnSpc>
                          <a:spcPct val="107000"/>
                        </a:lnSpc>
                        <a:spcAft>
                          <a:spcPts val="800"/>
                        </a:spcAft>
                      </a:pPr>
                      <a:r>
                        <a:rPr lang="en-US" sz="1800" dirty="0">
                          <a:effectLst/>
                        </a:rPr>
                        <a:t>1</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3379424549"/>
                  </a:ext>
                </a:extLst>
              </a:tr>
              <a:tr h="0">
                <a:tc>
                  <a:txBody>
                    <a:bodyPr/>
                    <a:lstStyle/>
                    <a:p>
                      <a:pPr algn="ctr">
                        <a:lnSpc>
                          <a:spcPct val="107000"/>
                        </a:lnSpc>
                        <a:spcAft>
                          <a:spcPts val="800"/>
                        </a:spcAft>
                      </a:pPr>
                      <a:r>
                        <a:rPr lang="en-US" sz="1800" dirty="0">
                          <a:effectLst/>
                        </a:rPr>
                        <a:t>2</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2874129798"/>
                  </a:ext>
                </a:extLst>
              </a:tr>
              <a:tr h="0">
                <a:tc>
                  <a:txBody>
                    <a:bodyPr/>
                    <a:lstStyle/>
                    <a:p>
                      <a:pPr algn="ctr">
                        <a:lnSpc>
                          <a:spcPct val="107000"/>
                        </a:lnSpc>
                        <a:spcAft>
                          <a:spcPts val="800"/>
                        </a:spcAft>
                      </a:pPr>
                      <a:r>
                        <a:rPr lang="en-US" sz="1800" dirty="0">
                          <a:effectLst/>
                        </a:rPr>
                        <a:t>3</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4122775955"/>
                  </a:ext>
                </a:extLst>
              </a:tr>
              <a:tr h="0">
                <a:tc>
                  <a:txBody>
                    <a:bodyPr/>
                    <a:lstStyle/>
                    <a:p>
                      <a:pPr algn="ctr">
                        <a:lnSpc>
                          <a:spcPct val="107000"/>
                        </a:lnSpc>
                        <a:spcAft>
                          <a:spcPts val="800"/>
                        </a:spcAft>
                      </a:pPr>
                      <a:r>
                        <a:rPr lang="en-US" sz="1800" dirty="0">
                          <a:effectLst/>
                        </a:rPr>
                        <a:t>4</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1350936305"/>
                  </a:ext>
                </a:extLst>
              </a:tr>
              <a:tr h="0">
                <a:tc>
                  <a:txBody>
                    <a:bodyPr/>
                    <a:lstStyle/>
                    <a:p>
                      <a:pPr algn="ctr">
                        <a:lnSpc>
                          <a:spcPct val="107000"/>
                        </a:lnSpc>
                        <a:spcAft>
                          <a:spcPts val="800"/>
                        </a:spcAft>
                      </a:pPr>
                      <a:r>
                        <a:rPr lang="en-US" sz="1800" dirty="0">
                          <a:effectLst/>
                        </a:rPr>
                        <a:t>5</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tc>
                  <a:txBody>
                    <a:bodyPr/>
                    <a:lstStyle/>
                    <a:p>
                      <a:pPr algn="ctr">
                        <a:lnSpc>
                          <a:spcPct val="107000"/>
                        </a:lnSpc>
                        <a:spcAft>
                          <a:spcPts val="800"/>
                        </a:spcAft>
                      </a:pPr>
                      <a:endParaRPr lang="en-US" sz="1800" dirty="0">
                        <a:effectLst/>
                      </a:endParaRPr>
                    </a:p>
                  </a:txBody>
                  <a:tcPr marL="68580" marR="68580" marT="0" marB="0"/>
                </a:tc>
                <a:extLst>
                  <a:ext uri="{0D108BD9-81ED-4DB2-BD59-A6C34878D82A}">
                    <a16:rowId xmlns:a16="http://schemas.microsoft.com/office/drawing/2014/main" val="4285630255"/>
                  </a:ext>
                </a:extLst>
              </a:tr>
            </a:tbl>
          </a:graphicData>
        </a:graphic>
      </p:graphicFrame>
      <p:graphicFrame>
        <p:nvGraphicFramePr>
          <p:cNvPr id="7" name="Table 6">
            <a:extLst>
              <a:ext uri="{FF2B5EF4-FFF2-40B4-BE49-F238E27FC236}">
                <a16:creationId xmlns:a16="http://schemas.microsoft.com/office/drawing/2014/main" id="{DCFB14F9-0D11-464C-8BBE-1AAA3D19D405}"/>
              </a:ext>
            </a:extLst>
          </p:cNvPr>
          <p:cNvGraphicFramePr>
            <a:graphicFrameLocks noGrp="1"/>
          </p:cNvGraphicFramePr>
          <p:nvPr>
            <p:extLst>
              <p:ext uri="{D42A27DB-BD31-4B8C-83A1-F6EECF244321}">
                <p14:modId xmlns:p14="http://schemas.microsoft.com/office/powerpoint/2010/main" val="92964758"/>
              </p:ext>
            </p:extLst>
          </p:nvPr>
        </p:nvGraphicFramePr>
        <p:xfrm>
          <a:off x="7383234" y="3348038"/>
          <a:ext cx="4002855" cy="1963360"/>
        </p:xfrm>
        <a:graphic>
          <a:graphicData uri="http://schemas.openxmlformats.org/drawingml/2006/table">
            <a:tbl>
              <a:tblPr firstRow="1" firstCol="1" bandRow="1">
                <a:tableStyleId>{5940675A-B579-460E-94D1-54222C63F5DA}</a:tableStyleId>
              </a:tblPr>
              <a:tblGrid>
                <a:gridCol w="2624480">
                  <a:extLst>
                    <a:ext uri="{9D8B030D-6E8A-4147-A177-3AD203B41FA5}">
                      <a16:colId xmlns:a16="http://schemas.microsoft.com/office/drawing/2014/main" val="2082483041"/>
                    </a:ext>
                  </a:extLst>
                </a:gridCol>
                <a:gridCol w="1378375">
                  <a:extLst>
                    <a:ext uri="{9D8B030D-6E8A-4147-A177-3AD203B41FA5}">
                      <a16:colId xmlns:a16="http://schemas.microsoft.com/office/drawing/2014/main" val="2130086225"/>
                    </a:ext>
                  </a:extLst>
                </a:gridCol>
              </a:tblGrid>
              <a:tr h="279400">
                <a:tc>
                  <a:txBody>
                    <a:bodyPr/>
                    <a:lstStyle/>
                    <a:p>
                      <a:pPr algn="l">
                        <a:lnSpc>
                          <a:spcPct val="107000"/>
                        </a:lnSpc>
                        <a:spcAft>
                          <a:spcPts val="800"/>
                        </a:spcAft>
                      </a:pPr>
                      <a:r>
                        <a:rPr lang="en-US" sz="1800" dirty="0">
                          <a:effectLst/>
                        </a:rPr>
                        <a:t>Variables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US" sz="1800">
                          <a:effectLst/>
                        </a:rPr>
                        <a:t>Value</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9736664"/>
                  </a:ext>
                </a:extLst>
              </a:tr>
              <a:tr h="0">
                <a:tc>
                  <a:txBody>
                    <a:bodyPr/>
                    <a:lstStyle/>
                    <a:p>
                      <a:pPr algn="l">
                        <a:lnSpc>
                          <a:spcPct val="107000"/>
                        </a:lnSpc>
                        <a:spcAft>
                          <a:spcPts val="800"/>
                        </a:spcAft>
                      </a:pPr>
                      <a:r>
                        <a:rPr lang="en-US" sz="1800">
                          <a:effectLst/>
                        </a:rPr>
                        <a:t>Temperature</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US" sz="1800">
                          <a:effectLst/>
                        </a:rPr>
                        <a:t>52.5 C</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147899"/>
                  </a:ext>
                </a:extLst>
              </a:tr>
              <a:tr h="0">
                <a:tc>
                  <a:txBody>
                    <a:bodyPr/>
                    <a:lstStyle/>
                    <a:p>
                      <a:pPr algn="l">
                        <a:lnSpc>
                          <a:spcPct val="107000"/>
                        </a:lnSpc>
                        <a:spcAft>
                          <a:spcPts val="800"/>
                        </a:spcAft>
                      </a:pPr>
                      <a:r>
                        <a:rPr lang="en-US" sz="1800">
                          <a:effectLst/>
                        </a:rPr>
                        <a:t>Weight Capacity</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US" sz="1800">
                          <a:effectLst/>
                        </a:rPr>
                        <a:t>50 kg</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2435088"/>
                  </a:ext>
                </a:extLst>
              </a:tr>
              <a:tr h="0">
                <a:tc>
                  <a:txBody>
                    <a:bodyPr/>
                    <a:lstStyle/>
                    <a:p>
                      <a:pPr algn="l">
                        <a:lnSpc>
                          <a:spcPct val="107000"/>
                        </a:lnSpc>
                        <a:spcAft>
                          <a:spcPts val="800"/>
                        </a:spcAft>
                      </a:pPr>
                      <a:r>
                        <a:rPr lang="en-US" sz="1800">
                          <a:effectLst/>
                        </a:rPr>
                        <a:t>Speed</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US" sz="1800">
                          <a:effectLst/>
                        </a:rPr>
                        <a:t>10 kph</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1150307"/>
                  </a:ext>
                </a:extLst>
              </a:tr>
              <a:tr h="0">
                <a:tc>
                  <a:txBody>
                    <a:bodyPr/>
                    <a:lstStyle/>
                    <a:p>
                      <a:pPr algn="l">
                        <a:lnSpc>
                          <a:spcPct val="107000"/>
                        </a:lnSpc>
                        <a:spcAft>
                          <a:spcPts val="800"/>
                        </a:spcAft>
                      </a:pPr>
                      <a:r>
                        <a:rPr lang="en-US" sz="1800">
                          <a:effectLst/>
                        </a:rPr>
                        <a:t>Battery Capacity</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US" sz="1800">
                          <a:effectLst/>
                        </a:rPr>
                        <a:t>10 kw</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8817020"/>
                  </a:ext>
                </a:extLst>
              </a:tr>
              <a:tr h="0">
                <a:tc>
                  <a:txBody>
                    <a:bodyPr/>
                    <a:lstStyle/>
                    <a:p>
                      <a:pPr algn="l">
                        <a:lnSpc>
                          <a:spcPct val="107000"/>
                        </a:lnSpc>
                        <a:spcAft>
                          <a:spcPts val="800"/>
                        </a:spcAft>
                      </a:pPr>
                      <a:r>
                        <a:rPr lang="en-US" sz="1800">
                          <a:effectLst/>
                        </a:rPr>
                        <a:t>Wind Resistance</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US" sz="1800">
                          <a:effectLst/>
                        </a:rPr>
                        <a:t>650 MH</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0066262"/>
                  </a:ext>
                </a:extLst>
              </a:tr>
              <a:tr h="0">
                <a:tc>
                  <a:txBody>
                    <a:bodyPr/>
                    <a:lstStyle/>
                    <a:p>
                      <a:pPr algn="l">
                        <a:lnSpc>
                          <a:spcPct val="107000"/>
                        </a:lnSpc>
                        <a:spcAft>
                          <a:spcPts val="800"/>
                        </a:spcAft>
                      </a:pPr>
                      <a:r>
                        <a:rPr lang="en-US" sz="1800">
                          <a:effectLst/>
                        </a:rPr>
                        <a:t>Time Operating</a:t>
                      </a:r>
                      <a:endParaRPr lang="en-PH"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r>
                        <a:rPr lang="en-US" sz="1800" dirty="0">
                          <a:effectLst/>
                        </a:rPr>
                        <a:t>2 hours</a:t>
                      </a:r>
                      <a:endParaRPr lang="en-P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9889220"/>
                  </a:ext>
                </a:extLst>
              </a:tr>
            </a:tbl>
          </a:graphicData>
        </a:graphic>
      </p:graphicFrame>
    </p:spTree>
    <p:extLst>
      <p:ext uri="{BB962C8B-B14F-4D97-AF65-F5344CB8AC3E}">
        <p14:creationId xmlns:p14="http://schemas.microsoft.com/office/powerpoint/2010/main" val="318922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759354" y="364175"/>
            <a:ext cx="6432645" cy="896214"/>
          </a:xfrm>
        </p:spPr>
        <p:txBody>
          <a:bodyPr>
            <a:normAutofit/>
          </a:bodyPr>
          <a:lstStyle/>
          <a:p>
            <a:pPr algn="ctr"/>
            <a:r>
              <a:rPr lang="en-US" sz="54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Acknowledgement </a:t>
            </a:r>
            <a:endParaRPr lang="en-US" sz="54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2">
            <a:extLst>
              <a:ext uri="{FF2B5EF4-FFF2-40B4-BE49-F238E27FC236}">
                <a16:creationId xmlns:a16="http://schemas.microsoft.com/office/drawing/2014/main" id="{61BA251A-DB82-4594-AC15-821664DC8DF0}"/>
              </a:ext>
            </a:extLst>
          </p:cNvPr>
          <p:cNvSpPr>
            <a:spLocks noGrp="1"/>
          </p:cNvSpPr>
          <p:nvPr>
            <p:ph idx="1"/>
          </p:nvPr>
        </p:nvSpPr>
        <p:spPr>
          <a:xfrm>
            <a:off x="1" y="1414732"/>
            <a:ext cx="12191998" cy="5660625"/>
          </a:xfrm>
          <a:noFill/>
        </p:spPr>
        <p:txBody>
          <a:bodyPr>
            <a:normAutofit fontScale="92500" lnSpcReduction="20000"/>
          </a:bodyPr>
          <a:lstStyle/>
          <a:p>
            <a:pPr marL="0" indent="0">
              <a:lnSpc>
                <a:spcPct val="150000"/>
              </a:lnSpc>
              <a:buNone/>
            </a:pPr>
            <a:r>
              <a:rPr lang="en-US" sz="2000" b="1" dirty="0">
                <a:latin typeface="Arial" panose="020B0604020202020204" pitchFamily="34" charset="0"/>
                <a:cs typeface="Arial" panose="020B0604020202020204" pitchFamily="34" charset="0"/>
              </a:rPr>
              <a:t>This investigatory project became a reality with the great support and help with all many individuals around us. We would like to express my sincere gratitude to everyone.</a:t>
            </a:r>
          </a:p>
          <a:p>
            <a:pPr marL="0" indent="0">
              <a:lnSpc>
                <a:spcPct val="150000"/>
              </a:lnSpc>
              <a:buNone/>
            </a:pPr>
            <a:r>
              <a:rPr lang="en-US" sz="2000" b="1" dirty="0">
                <a:latin typeface="Arial" panose="020B0604020202020204" pitchFamily="34" charset="0"/>
                <a:cs typeface="Arial" panose="020B0604020202020204" pitchFamily="34" charset="0"/>
              </a:rPr>
              <a:t>Foremost, we express our utmost gratitude to the GOD, Almighty for the strength, understanding, and wisdom he blessed us and the peace of mind and good health in order to finish the project.</a:t>
            </a:r>
          </a:p>
          <a:p>
            <a:pPr marL="0" indent="0">
              <a:lnSpc>
                <a:spcPct val="150000"/>
              </a:lnSpc>
              <a:buNone/>
            </a:pPr>
            <a:r>
              <a:rPr lang="en-US" sz="2000" b="1" dirty="0">
                <a:latin typeface="Arial" panose="020B0604020202020204" pitchFamily="34" charset="0"/>
                <a:cs typeface="Arial" panose="020B0604020202020204" pitchFamily="34" charset="0"/>
              </a:rPr>
              <a:t>We would like to give thanks to our own families for the support and encouragement that they gave to us. To our beloved parents, for their unconditional love and unwavering support, to our siblings and to our relatives that give us happy times whenever there are troubles. </a:t>
            </a:r>
          </a:p>
          <a:p>
            <a:pPr marL="0" indent="0">
              <a:lnSpc>
                <a:spcPct val="150000"/>
              </a:lnSpc>
              <a:buNone/>
            </a:pPr>
            <a:r>
              <a:rPr lang="en-US" sz="2000" b="1" dirty="0">
                <a:latin typeface="Arial" panose="020B0604020202020204" pitchFamily="34" charset="0"/>
                <a:cs typeface="Arial" panose="020B0604020202020204" pitchFamily="34" charset="0"/>
              </a:rPr>
              <a:t>We are greatly indebted to our institution, De La Salle Araneta University, for the great education that it provides to its students. The constant supervision and guidance that it gives. To our principal, Dr. Irene U. </a:t>
            </a:r>
            <a:r>
              <a:rPr lang="en-US" sz="2000" b="1" dirty="0" err="1">
                <a:latin typeface="Arial" panose="020B0604020202020204" pitchFamily="34" charset="0"/>
                <a:cs typeface="Arial" panose="020B0604020202020204" pitchFamily="34" charset="0"/>
              </a:rPr>
              <a:t>Dalog</a:t>
            </a:r>
            <a:r>
              <a:rPr lang="en-US" sz="2000" b="1" dirty="0">
                <a:latin typeface="Arial" panose="020B0604020202020204" pitchFamily="34" charset="0"/>
                <a:cs typeface="Arial" panose="020B0604020202020204" pitchFamily="34" charset="0"/>
              </a:rPr>
              <a:t>, to our class adviser, Mr. Danilo </a:t>
            </a:r>
            <a:r>
              <a:rPr lang="en-US" sz="2000" b="1" dirty="0" err="1">
                <a:latin typeface="Arial" panose="020B0604020202020204" pitchFamily="34" charset="0"/>
                <a:cs typeface="Arial" panose="020B0604020202020204" pitchFamily="34" charset="0"/>
              </a:rPr>
              <a:t>Dogillo</a:t>
            </a:r>
            <a:r>
              <a:rPr lang="en-US" sz="2000" b="1" dirty="0">
                <a:latin typeface="Arial" panose="020B0604020202020204" pitchFamily="34" charset="0"/>
                <a:cs typeface="Arial" panose="020B0604020202020204" pitchFamily="34" charset="0"/>
              </a:rPr>
              <a:t> Jr., for being role models in our current endeavors.</a:t>
            </a:r>
          </a:p>
          <a:p>
            <a:pPr marL="0" indent="0">
              <a:lnSpc>
                <a:spcPct val="150000"/>
              </a:lnSpc>
              <a:buNone/>
            </a:pPr>
            <a:r>
              <a:rPr lang="en-US" sz="2000" b="1" dirty="0">
                <a:latin typeface="Arial" panose="020B0604020202020204" pitchFamily="34" charset="0"/>
                <a:cs typeface="Arial" panose="020B0604020202020204" pitchFamily="34" charset="0"/>
              </a:rPr>
              <a:t>Lastly, we would like to express our gratitude to our Science teacher, Ms. </a:t>
            </a:r>
            <a:r>
              <a:rPr lang="en-US" sz="2000" b="1" dirty="0" err="1">
                <a:latin typeface="Arial" panose="020B0604020202020204" pitchFamily="34" charset="0"/>
                <a:cs typeface="Arial" panose="020B0604020202020204" pitchFamily="34" charset="0"/>
              </a:rPr>
              <a:t>Criselda</a:t>
            </a:r>
            <a:r>
              <a:rPr lang="en-US" sz="2000" b="1" dirty="0">
                <a:latin typeface="Arial" panose="020B0604020202020204" pitchFamily="34" charset="0"/>
                <a:cs typeface="Arial" panose="020B0604020202020204" pitchFamily="34" charset="0"/>
              </a:rPr>
              <a:t> Espiritu, for always bringing the best out in all of us. For all the ups and downs, and for being one of the bests, we thank you, Ms. Crissy!</a:t>
            </a:r>
            <a:endParaRPr lang="en-US" sz="2000" b="1" i="1" dirty="0">
              <a:solidFill>
                <a:srgbClr val="164039"/>
              </a:solidFill>
              <a:latin typeface="Arial" panose="020B0604020202020204" pitchFamily="34" charset="0"/>
              <a:ea typeface="Arial" charset="0"/>
              <a:cs typeface="Arial" panose="020B0604020202020204" pitchFamily="34" charset="0"/>
            </a:endParaRPr>
          </a:p>
        </p:txBody>
      </p:sp>
      <p:pic>
        <p:nvPicPr>
          <p:cNvPr id="2" name="Picture 1">
            <a:extLst>
              <a:ext uri="{FF2B5EF4-FFF2-40B4-BE49-F238E27FC236}">
                <a16:creationId xmlns:a16="http://schemas.microsoft.com/office/drawing/2014/main" id="{3739C905-296E-4E7E-B4A5-7A3A2310F56A}"/>
              </a:ext>
            </a:extLst>
          </p:cNvPr>
          <p:cNvPicPr>
            <a:picLocks noChangeAspect="1"/>
          </p:cNvPicPr>
          <p:nvPr/>
        </p:nvPicPr>
        <p:blipFill>
          <a:blip r:embed="rId3"/>
          <a:stretch>
            <a:fillRect/>
          </a:stretch>
        </p:blipFill>
        <p:spPr>
          <a:xfrm>
            <a:off x="4654177" y="50046"/>
            <a:ext cx="1441823" cy="1261981"/>
          </a:xfrm>
          <a:prstGeom prst="rect">
            <a:avLst/>
          </a:prstGeom>
        </p:spPr>
      </p:pic>
    </p:spTree>
    <p:extLst>
      <p:ext uri="{BB962C8B-B14F-4D97-AF65-F5344CB8AC3E}">
        <p14:creationId xmlns:p14="http://schemas.microsoft.com/office/powerpoint/2010/main" val="330240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500"/>
                                        <p:tgtEl>
                                          <p:spTgt spid="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fade">
                                      <p:cBhvr>
                                        <p:cTn id="3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89254" y="364175"/>
            <a:ext cx="7602746" cy="896214"/>
          </a:xfrm>
        </p:spPr>
        <p:txBody>
          <a:bodyPr>
            <a:normAutofit/>
          </a:bodyPr>
          <a:lstStyle/>
          <a:p>
            <a:pPr algn="ctr"/>
            <a:r>
              <a:rPr lang="en-US" sz="5400" b="1" u="sng" spc="-150" dirty="0">
                <a:solidFill>
                  <a:srgbClr val="164039"/>
                </a:solidFill>
                <a:effectLst>
                  <a:outerShdw blurRad="38100" dist="38100" dir="2700000" algn="tl">
                    <a:srgbClr val="000000">
                      <a:alpha val="43137"/>
                    </a:srgbClr>
                  </a:outerShdw>
                </a:effectLst>
                <a:latin typeface="Arial" charset="0"/>
                <a:ea typeface="Arial" charset="0"/>
                <a:cs typeface="Arial" charset="0"/>
              </a:rPr>
              <a:t>References</a:t>
            </a:r>
            <a:endParaRPr lang="en-US" sz="5400" b="1" i="1" spc="-150" dirty="0">
              <a:solidFill>
                <a:srgbClr val="164039"/>
              </a:solidFill>
              <a:effectLst>
                <a:outerShdw blurRad="38100" dist="38100" dir="2700000" algn="tl">
                  <a:srgbClr val="000000">
                    <a:alpha val="43137"/>
                  </a:srgbClr>
                </a:outerShdw>
              </a:effectLst>
              <a:latin typeface="Arial" charset="0"/>
              <a:ea typeface="Arial" charset="0"/>
              <a:cs typeface="Arial" charset="0"/>
            </a:endParaRPr>
          </a:p>
        </p:txBody>
      </p:sp>
      <p:sp>
        <p:nvSpPr>
          <p:cNvPr id="9" name="Content Placeholder 2">
            <a:extLst>
              <a:ext uri="{FF2B5EF4-FFF2-40B4-BE49-F238E27FC236}">
                <a16:creationId xmlns:a16="http://schemas.microsoft.com/office/drawing/2014/main" id="{61BA251A-DB82-4594-AC15-821664DC8DF0}"/>
              </a:ext>
            </a:extLst>
          </p:cNvPr>
          <p:cNvSpPr>
            <a:spLocks noGrp="1"/>
          </p:cNvSpPr>
          <p:nvPr>
            <p:ph idx="1"/>
          </p:nvPr>
        </p:nvSpPr>
        <p:spPr>
          <a:xfrm>
            <a:off x="0" y="1311231"/>
            <a:ext cx="12192000" cy="5443267"/>
          </a:xfrm>
          <a:noFill/>
        </p:spPr>
        <p:txBody>
          <a:bodyPr vert="horz" lIns="91440" tIns="45720" rIns="91440" bIns="45720" rtlCol="0" anchor="t">
            <a:noAutofit/>
          </a:bodyPr>
          <a:lstStyle/>
          <a:p>
            <a:pPr marL="520065" lvl="1" indent="-259715">
              <a:lnSpc>
                <a:spcPct val="150000"/>
              </a:lnSpc>
            </a:pPr>
            <a:r>
              <a:rPr lang="en-US" sz="1300" b="1" dirty="0">
                <a:latin typeface="Arial"/>
                <a:cs typeface="Arial"/>
              </a:rPr>
              <a:t>Adyel, T., (2020, September 11). Accumulation of plastic waste during COVID-19. AMERICAN ASSOCIATION FOR THE ADVANCEMENT </a:t>
            </a:r>
            <a:r>
              <a:rPr lang="en-US" sz="1300" b="1">
                <a:latin typeface="Arial"/>
                <a:cs typeface="Arial"/>
              </a:rPr>
              <a:t>OF        </a:t>
            </a:r>
            <a:r>
              <a:rPr lang="en-US" sz="1300" b="1" dirty="0">
                <a:latin typeface="Arial"/>
                <a:cs typeface="Arial"/>
              </a:rPr>
              <a:t>SCIENCE. Retrieved from </a:t>
            </a:r>
            <a:r>
              <a:rPr lang="en-US" sz="1300" b="1" dirty="0">
                <a:latin typeface="Arial"/>
                <a:cs typeface="Arial"/>
                <a:hlinkClick r:id="rId3"/>
              </a:rPr>
              <a:t>https://science.sciencemag.org/content/369/6509/1314</a:t>
            </a:r>
            <a:r>
              <a:rPr lang="en-US" sz="1300" b="1" dirty="0">
                <a:latin typeface="Arial"/>
                <a:cs typeface="Arial"/>
              </a:rPr>
              <a:t> </a:t>
            </a:r>
            <a:endParaRPr lang="en-US"/>
          </a:p>
          <a:p>
            <a:pPr marL="520319" lvl="1" indent="-260160">
              <a:lnSpc>
                <a:spcPct val="150000"/>
              </a:lnSpc>
            </a:pPr>
            <a:r>
              <a:rPr lang="en-US" sz="1300" b="1" dirty="0">
                <a:latin typeface="Arial" panose="020B0604020202020204" pitchFamily="34" charset="0"/>
                <a:cs typeface="Arial" panose="020B0604020202020204" pitchFamily="34" charset="0"/>
              </a:rPr>
              <a:t>Environmental Pollution (n.d.) Retrieved from https://www.everythingconnects.org/pollution.html#</a:t>
            </a:r>
          </a:p>
          <a:p>
            <a:pPr marL="520065" lvl="1" indent="-259715">
              <a:lnSpc>
                <a:spcPct val="150000"/>
              </a:lnSpc>
            </a:pPr>
            <a:r>
              <a:rPr lang="en-US" sz="1300" b="1">
                <a:latin typeface="Arial"/>
                <a:cs typeface="Arial"/>
              </a:rPr>
              <a:t>Hunt, K., (2019, May 31). This Drone Sucks Up Trash from The Water Like a Roomba. Green Matters. Retrieved from   </a:t>
            </a:r>
            <a:r>
              <a:rPr lang="en-US" sz="1300" b="1" dirty="0">
                <a:latin typeface="Arial"/>
                <a:cs typeface="Arial"/>
                <a:hlinkClick r:id="rId4"/>
              </a:rPr>
              <a:t>https://www.greenmatters.com/community/2018/08/27/Z1TOS8s/wasteshark-aquadrone-ranmarine-technology</a:t>
            </a:r>
            <a:r>
              <a:rPr lang="en-US" sz="1300" b="1" dirty="0">
                <a:latin typeface="Arial"/>
                <a:cs typeface="Arial"/>
              </a:rPr>
              <a:t> </a:t>
            </a:r>
            <a:endParaRPr lang="en-US" sz="1300" b="1" dirty="0">
              <a:latin typeface="Arial" panose="020B0604020202020204" pitchFamily="34" charset="0"/>
              <a:cs typeface="Arial" panose="020B0604020202020204" pitchFamily="34" charset="0"/>
            </a:endParaRPr>
          </a:p>
          <a:p>
            <a:pPr marL="520319" lvl="1" indent="-260160">
              <a:lnSpc>
                <a:spcPct val="150000"/>
              </a:lnSpc>
            </a:pPr>
            <a:r>
              <a:rPr lang="en-US" sz="1300" b="1" dirty="0">
                <a:latin typeface="Arial" panose="020B0604020202020204" pitchFamily="34" charset="0"/>
                <a:cs typeface="Arial" panose="020B0604020202020204" pitchFamily="34" charset="0"/>
              </a:rPr>
              <a:t>Khan, M.A., (2020, June). Garbage collector robot. ResearchGate. Retrieved from </a:t>
            </a:r>
            <a:r>
              <a:rPr lang="en-US" sz="1300" b="1" dirty="0">
                <a:latin typeface="Arial" panose="020B0604020202020204" pitchFamily="34" charset="0"/>
                <a:cs typeface="Arial" panose="020B0604020202020204" pitchFamily="34" charset="0"/>
                <a:hlinkClick r:id="rId5"/>
              </a:rPr>
              <a:t>https://www.researchgate.net/publication/342314471_Garbage_collector_robot</a:t>
            </a:r>
            <a:r>
              <a:rPr lang="en-US" sz="1300" b="1" dirty="0">
                <a:latin typeface="Arial" panose="020B0604020202020204" pitchFamily="34" charset="0"/>
                <a:cs typeface="Arial" panose="020B0604020202020204" pitchFamily="34" charset="0"/>
              </a:rPr>
              <a:t> </a:t>
            </a:r>
          </a:p>
          <a:p>
            <a:pPr marL="520319" lvl="1" indent="-260160">
              <a:lnSpc>
                <a:spcPct val="150000"/>
              </a:lnSpc>
            </a:pPr>
            <a:r>
              <a:rPr lang="en-US" sz="1300" b="1" dirty="0">
                <a:latin typeface="Arial" panose="020B0604020202020204" pitchFamily="34" charset="0"/>
                <a:cs typeface="Arial" panose="020B0604020202020204" pitchFamily="34" charset="0"/>
              </a:rPr>
              <a:t>Kumar, P., </a:t>
            </a:r>
            <a:r>
              <a:rPr lang="en-US" sz="1300" b="1" dirty="0" err="1">
                <a:latin typeface="Arial" panose="020B0604020202020204" pitchFamily="34" charset="0"/>
                <a:cs typeface="Arial" panose="020B0604020202020204" pitchFamily="34" charset="0"/>
              </a:rPr>
              <a:t>Masago</a:t>
            </a:r>
            <a:r>
              <a:rPr lang="en-US" sz="1300" b="1" dirty="0">
                <a:latin typeface="Arial" panose="020B0604020202020204" pitchFamily="34" charset="0"/>
                <a:cs typeface="Arial" panose="020B0604020202020204" pitchFamily="34" charset="0"/>
              </a:rPr>
              <a:t>, Y., Mishra, B. K., </a:t>
            </a:r>
            <a:r>
              <a:rPr lang="en-US" sz="1300" b="1" dirty="0" err="1">
                <a:latin typeface="Arial" panose="020B0604020202020204" pitchFamily="34" charset="0"/>
                <a:cs typeface="Arial" panose="020B0604020202020204" pitchFamily="34" charset="0"/>
              </a:rPr>
              <a:t>Fukushi</a:t>
            </a:r>
            <a:r>
              <a:rPr lang="en-US" sz="1300" b="1" dirty="0">
                <a:latin typeface="Arial" panose="020B0604020202020204" pitchFamily="34" charset="0"/>
                <a:cs typeface="Arial" panose="020B0604020202020204" pitchFamily="34" charset="0"/>
              </a:rPr>
              <a:t>, K. (2018, March). Groundwater for Sustainable Development. ScienceDirect. Retrieved from </a:t>
            </a:r>
            <a:r>
              <a:rPr lang="en-US" sz="1300" b="1" dirty="0">
                <a:latin typeface="Arial" panose="020B0604020202020204" pitchFamily="34" charset="0"/>
                <a:cs typeface="Arial" panose="020B0604020202020204" pitchFamily="34" charset="0"/>
                <a:hlinkClick r:id="rId6"/>
              </a:rPr>
              <a:t>https://www.sciencedirect.com/science/article/abs/pii/S2352801X17301674#</a:t>
            </a:r>
            <a:r>
              <a:rPr lang="en-US" sz="1300" b="1" dirty="0">
                <a:latin typeface="Arial" panose="020B0604020202020204" pitchFamily="34" charset="0"/>
                <a:cs typeface="Arial" panose="020B0604020202020204" pitchFamily="34" charset="0"/>
              </a:rPr>
              <a:t> </a:t>
            </a:r>
          </a:p>
          <a:p>
            <a:pPr marL="520319" lvl="1" indent="-260160">
              <a:lnSpc>
                <a:spcPct val="150000"/>
              </a:lnSpc>
            </a:pPr>
            <a:r>
              <a:rPr lang="en-US" sz="1300" b="1" dirty="0">
                <a:latin typeface="Arial" panose="020B0604020202020204" pitchFamily="34" charset="0"/>
                <a:cs typeface="Arial" panose="020B0604020202020204" pitchFamily="34" charset="0"/>
              </a:rPr>
              <a:t>Robotics (n.d.) TechTarget. Retrieved from </a:t>
            </a:r>
            <a:r>
              <a:rPr lang="en-US" sz="1300" b="1" dirty="0">
                <a:latin typeface="Arial" panose="020B0604020202020204" pitchFamily="34" charset="0"/>
                <a:cs typeface="Arial" panose="020B0604020202020204" pitchFamily="34" charset="0"/>
                <a:hlinkClick r:id="rId7"/>
              </a:rPr>
              <a:t>https://whatis.techtarget.com/definition/robotics#:~:text=Robotics%20is%20a%20branch%20of,%2C%20mechatronics%2C%20nanotechnology%20and%20bioengineering</a:t>
            </a:r>
            <a:r>
              <a:rPr lang="en-US" sz="1300" b="1" dirty="0">
                <a:latin typeface="Arial" panose="020B0604020202020204" pitchFamily="34" charset="0"/>
                <a:cs typeface="Arial" panose="020B0604020202020204" pitchFamily="34" charset="0"/>
              </a:rPr>
              <a:t> </a:t>
            </a:r>
          </a:p>
          <a:p>
            <a:pPr marL="520319" lvl="1" indent="-260160">
              <a:lnSpc>
                <a:spcPct val="150000"/>
              </a:lnSpc>
            </a:pPr>
            <a:r>
              <a:rPr lang="en-US" sz="1300" b="1" dirty="0">
                <a:latin typeface="Arial" panose="020B0604020202020204" pitchFamily="34" charset="0"/>
                <a:cs typeface="Arial" panose="020B0604020202020204" pitchFamily="34" charset="0"/>
              </a:rPr>
              <a:t>Santosh (2011, August). Playing with Waves. Business Today. Retrieved from </a:t>
            </a:r>
            <a:r>
              <a:rPr lang="en-US" sz="1300" b="1" dirty="0">
                <a:latin typeface="Arial" panose="020B0604020202020204" pitchFamily="34" charset="0"/>
                <a:cs typeface="Arial" panose="020B0604020202020204" pitchFamily="34" charset="0"/>
                <a:hlinkClick r:id="rId8"/>
              </a:rPr>
              <a:t>https://www.businesstoday.in/magazine/how-things-work/rc-toys-radiowaves/story/17649.html</a:t>
            </a:r>
            <a:r>
              <a:rPr lang="en-US" sz="1300" b="1" dirty="0">
                <a:latin typeface="Arial" panose="020B0604020202020204" pitchFamily="34" charset="0"/>
                <a:cs typeface="Arial" panose="020B0604020202020204" pitchFamily="34" charset="0"/>
              </a:rPr>
              <a:t> </a:t>
            </a:r>
          </a:p>
          <a:p>
            <a:pPr marL="520319" lvl="1" indent="-260160">
              <a:lnSpc>
                <a:spcPct val="150000"/>
              </a:lnSpc>
            </a:pPr>
            <a:r>
              <a:rPr lang="en-US" sz="1300" b="1" dirty="0">
                <a:latin typeface="Arial" panose="020B0604020202020204" pitchFamily="34" charset="0"/>
                <a:cs typeface="Arial" panose="020B0604020202020204" pitchFamily="34" charset="0"/>
              </a:rPr>
              <a:t>Yan, X., Ziyang F., (2020, April 27). 10 technology trends to watch in the COVID-19 pandemic. World Economic Forum. Retrieved from </a:t>
            </a:r>
            <a:r>
              <a:rPr lang="en-US" sz="1300" b="1" dirty="0">
                <a:latin typeface="Arial" panose="020B0604020202020204" pitchFamily="34" charset="0"/>
                <a:cs typeface="Arial" panose="020B0604020202020204" pitchFamily="34" charset="0"/>
                <a:hlinkClick r:id="rId9"/>
              </a:rPr>
              <a:t>https://www.weforum.org/agenda/2020/04/10-technology-trends-coronavirus-covid19-pandemic-robotics-telehealth/</a:t>
            </a:r>
            <a:endParaRPr lang="en-US" sz="1300" b="1" dirty="0">
              <a:latin typeface="Arial" panose="020B0604020202020204" pitchFamily="34" charset="0"/>
              <a:cs typeface="Arial" panose="020B0604020202020204" pitchFamily="34" charset="0"/>
            </a:endParaRPr>
          </a:p>
        </p:txBody>
      </p:sp>
      <p:pic>
        <p:nvPicPr>
          <p:cNvPr id="5" name="Picture 4" descr="Logo&#10;&#10;Description automatically generated">
            <a:extLst>
              <a:ext uri="{FF2B5EF4-FFF2-40B4-BE49-F238E27FC236}">
                <a16:creationId xmlns:a16="http://schemas.microsoft.com/office/drawing/2014/main" id="{38511FC2-DFC9-4D4A-9180-2F4F47B67BB0}"/>
              </a:ext>
            </a:extLst>
          </p:cNvPr>
          <p:cNvPicPr>
            <a:picLocks noChangeAspect="1"/>
          </p:cNvPicPr>
          <p:nvPr/>
        </p:nvPicPr>
        <p:blipFill>
          <a:blip r:embed="rId10"/>
          <a:stretch>
            <a:fillRect/>
          </a:stretch>
        </p:blipFill>
        <p:spPr>
          <a:xfrm>
            <a:off x="4767943" y="50842"/>
            <a:ext cx="1682394" cy="1260389"/>
          </a:xfrm>
          <a:prstGeom prst="rect">
            <a:avLst/>
          </a:prstGeom>
        </p:spPr>
      </p:pic>
    </p:spTree>
    <p:extLst>
      <p:ext uri="{BB962C8B-B14F-4D97-AF65-F5344CB8AC3E}">
        <p14:creationId xmlns:p14="http://schemas.microsoft.com/office/powerpoint/2010/main" val="345525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500"/>
                                        <p:tgtEl>
                                          <p:spTgt spid="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fade">
                                      <p:cBhvr>
                                        <p:cTn id="32" dur="500"/>
                                        <p:tgtEl>
                                          <p:spTgt spid="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Effect transition="in" filter="fade">
                                      <p:cBhvr>
                                        <p:cTn id="37" dur="500"/>
                                        <p:tgtEl>
                                          <p:spTgt spid="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6" end="6"/>
                                            </p:txEl>
                                          </p:spTgt>
                                        </p:tgtEl>
                                        <p:attrNameLst>
                                          <p:attrName>style.visibility</p:attrName>
                                        </p:attrNameLst>
                                      </p:cBhvr>
                                      <p:to>
                                        <p:strVal val="visible"/>
                                      </p:to>
                                    </p:set>
                                    <p:animEffect transition="in" filter="fade">
                                      <p:cBhvr>
                                        <p:cTn id="42" dur="500"/>
                                        <p:tgtEl>
                                          <p:spTgt spid="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xEl>
                                              <p:pRg st="7" end="7"/>
                                            </p:txEl>
                                          </p:spTgt>
                                        </p:tgtEl>
                                        <p:attrNameLst>
                                          <p:attrName>style.visibility</p:attrName>
                                        </p:attrNameLst>
                                      </p:cBhvr>
                                      <p:to>
                                        <p:strVal val="visible"/>
                                      </p:to>
                                    </p:set>
                                    <p:animEffect transition="in" filter="fade">
                                      <p:cBhvr>
                                        <p:cTn id="47"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b4195c8-4831-4620-9b1d-fc6ded18984d" xsi:nil="true"/>
    <lcf76f155ced4ddcb4097134ff3c332f xmlns="6b3623c4-8b4c-4dcb-8b9d-90acfdc9cff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830BFEF57C1FE4181FF3075E9899C74" ma:contentTypeVersion="16" ma:contentTypeDescription="Create a new document." ma:contentTypeScope="" ma:versionID="ceb33ecbe9495173c527254f8ca7399f">
  <xsd:schema xmlns:xsd="http://www.w3.org/2001/XMLSchema" xmlns:xs="http://www.w3.org/2001/XMLSchema" xmlns:p="http://schemas.microsoft.com/office/2006/metadata/properties" xmlns:ns2="6b3623c4-8b4c-4dcb-8b9d-90acfdc9cff2" xmlns:ns3="bb4195c8-4831-4620-9b1d-fc6ded18984d" targetNamespace="http://schemas.microsoft.com/office/2006/metadata/properties" ma:root="true" ma:fieldsID="3569fa24ffad0967c0c903a74c8710c4" ns2:_="" ns3:_="">
    <xsd:import namespace="6b3623c4-8b4c-4dcb-8b9d-90acfdc9cff2"/>
    <xsd:import namespace="bb4195c8-4831-4620-9b1d-fc6ded1898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3623c4-8b4c-4dcb-8b9d-90acfdc9cf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eb8f624-c663-411e-98bc-a1446cc35e4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b4195c8-4831-4620-9b1d-fc6ded18984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b5b307-eeb5-43cb-9d90-a19ff469dd2b}" ma:internalName="TaxCatchAll" ma:showField="CatchAllData" ma:web="bb4195c8-4831-4620-9b1d-fc6ded1898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BBA3B4-E428-4051-B093-3D7640ABE07B}">
  <ds:schemaRefs>
    <ds:schemaRef ds:uri="http://schemas.microsoft.com/office/2006/metadata/properties"/>
    <ds:schemaRef ds:uri="http://schemas.microsoft.com/office/infopath/2007/PartnerControls"/>
    <ds:schemaRef ds:uri="cf6a9f00-50ed-4718-b29f-5989e4e79dc8"/>
  </ds:schemaRefs>
</ds:datastoreItem>
</file>

<file path=customXml/itemProps2.xml><?xml version="1.0" encoding="utf-8"?>
<ds:datastoreItem xmlns:ds="http://schemas.openxmlformats.org/officeDocument/2006/customXml" ds:itemID="{878DAE46-B043-4B0A-91CA-F6FAEC5C2AD1}"/>
</file>

<file path=customXml/itemProps3.xml><?xml version="1.0" encoding="utf-8"?>
<ds:datastoreItem xmlns:ds="http://schemas.openxmlformats.org/officeDocument/2006/customXml" ds:itemID="{316CC719-AD58-4A04-96FB-A196336265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979</TotalTime>
  <Words>2049</Words>
  <Application>Microsoft Office PowerPoint</Application>
  <PresentationFormat>Widescreen</PresentationFormat>
  <Paragraphs>281</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COLLECTING WASTE FROM POLLUTED WATERS USING 'MEGA BOX' ROBOT Grade 10 – Br. Flavius</vt:lpstr>
      <vt:lpstr>INTRODUCTION </vt:lpstr>
      <vt:lpstr>INTRODUCTION </vt:lpstr>
      <vt:lpstr>INTRODUCTION </vt:lpstr>
      <vt:lpstr>Research Objectives</vt:lpstr>
      <vt:lpstr>STATEMENT OF THE PROBLEM </vt:lpstr>
      <vt:lpstr>Conceptual/ Research Framework </vt:lpstr>
      <vt:lpstr>Conceptual/ Research Framework </vt:lpstr>
      <vt:lpstr>Conceptual/ Research Framework </vt:lpstr>
      <vt:lpstr>Methodology</vt:lpstr>
      <vt:lpstr>Methodology</vt:lpstr>
      <vt:lpstr>Methodology</vt:lpstr>
      <vt:lpstr>Schematic Diagram </vt:lpstr>
      <vt:lpstr>Research Output</vt:lpstr>
      <vt:lpstr>Projected Cost Analysis </vt:lpstr>
      <vt:lpstr>DATA PRESENTATION </vt:lpstr>
      <vt:lpstr>DATA PRESENTATION </vt:lpstr>
      <vt:lpstr>Acknowledgement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dc:title>
  <dc:creator>DLSAU Strategic Communications</dc:creator>
  <cp:lastModifiedBy>Riona Dane Pasion</cp:lastModifiedBy>
  <cp:revision>47</cp:revision>
  <dcterms:created xsi:type="dcterms:W3CDTF">2018-02-01T08:55:25Z</dcterms:created>
  <dcterms:modified xsi:type="dcterms:W3CDTF">2022-04-09T02:24:53Z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0x010100B830BFEF57C1FE4181FF3075E9899C74</vt:lpwstr>
  </property>
</Properties>
</file>